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Lustria" panose="020B0604020202020204" charset="0"/>
      <p:regular r:id="rId22"/>
    </p:embeddedFont>
    <p:embeddedFont>
      <p:font typeface="Open Sans" panose="020B06060305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QLkgRlPOsazW8N5zie/TOCc6h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1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699962f7a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699962f7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699962f7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35699962f7a_4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9"/>
          <p:cNvSpPr txBox="1">
            <a:spLocks noGrp="1"/>
          </p:cNvSpPr>
          <p:nvPr>
            <p:ph type="ctrTitle"/>
          </p:nvPr>
        </p:nvSpPr>
        <p:spPr>
          <a:xfrm>
            <a:off x="704088" y="889820"/>
            <a:ext cx="9989574" cy="359860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9"/>
          <p:cNvSpPr txBox="1">
            <a:spLocks noGrp="1"/>
          </p:cNvSpPr>
          <p:nvPr>
            <p:ph type="subTitle" idx="1"/>
          </p:nvPr>
        </p:nvSpPr>
        <p:spPr>
          <a:xfrm>
            <a:off x="704088" y="4488426"/>
            <a:ext cx="6991776" cy="1302774"/>
          </a:xfrm>
          <a:prstGeom prst="rect">
            <a:avLst/>
          </a:prstGeom>
          <a:noFill/>
          <a:ln>
            <a:noFill/>
          </a:ln>
        </p:spPr>
        <p:txBody>
          <a:bodyPr spcFirstLastPara="1" wrap="square" lIns="91425" tIns="45700" rIns="91425" bIns="45700" anchor="b" anchorCtr="0">
            <a:normAutofit/>
          </a:bodyPr>
          <a:lstStyle>
            <a:lvl1pPr lvl="0" algn="l">
              <a:lnSpc>
                <a:spcPct val="110000"/>
              </a:lnSpc>
              <a:spcBef>
                <a:spcPts val="1000"/>
              </a:spcBef>
              <a:spcAft>
                <a:spcPts val="0"/>
              </a:spcAft>
              <a:buClr>
                <a:schemeClr val="dk1"/>
              </a:buClr>
              <a:buSzPts val="2000"/>
              <a:buNone/>
              <a:defRPr sz="20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9"/>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8"/>
          <p:cNvSpPr txBox="1">
            <a:spLocks noGrp="1"/>
          </p:cNvSpPr>
          <p:nvPr>
            <p:ph type="body" idx="1"/>
          </p:nvPr>
        </p:nvSpPr>
        <p:spPr>
          <a:xfrm rot="5400000">
            <a:off x="4176320" y="-1253693"/>
            <a:ext cx="3739896" cy="1069126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8"/>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rot="5400000">
            <a:off x="7924366" y="2315931"/>
            <a:ext cx="4984956" cy="234904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9"/>
          <p:cNvSpPr txBox="1">
            <a:spLocks noGrp="1"/>
          </p:cNvSpPr>
          <p:nvPr>
            <p:ph type="body" idx="1"/>
          </p:nvPr>
        </p:nvSpPr>
        <p:spPr>
          <a:xfrm rot="5400000">
            <a:off x="2513147" y="-746247"/>
            <a:ext cx="4984956" cy="847339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9"/>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9"/>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0"/>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0"/>
          <p:cNvSpPr txBox="1">
            <a:spLocks noGrp="1"/>
          </p:cNvSpPr>
          <p:nvPr>
            <p:ph type="body" idx="1"/>
          </p:nvPr>
        </p:nvSpPr>
        <p:spPr>
          <a:xfrm>
            <a:off x="700635" y="2221992"/>
            <a:ext cx="10691265" cy="373989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0"/>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715383" y="1709738"/>
            <a:ext cx="10632067"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715383" y="4589463"/>
            <a:ext cx="10632067"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888888"/>
              </a:buClr>
              <a:buSzPts val="2400"/>
              <a:buNone/>
              <a:defRPr sz="24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21"/>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body" idx="1"/>
          </p:nvPr>
        </p:nvSpPr>
        <p:spPr>
          <a:xfrm>
            <a:off x="704088" y="2221992"/>
            <a:ext cx="5212080" cy="373989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2"/>
          <p:cNvSpPr txBox="1">
            <a:spLocks noGrp="1"/>
          </p:cNvSpPr>
          <p:nvPr>
            <p:ph type="body" idx="2"/>
          </p:nvPr>
        </p:nvSpPr>
        <p:spPr>
          <a:xfrm>
            <a:off x="6181344" y="2221992"/>
            <a:ext cx="5212080" cy="373989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2"/>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2"/>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3"/>
          <p:cNvSpPr txBox="1">
            <a:spLocks noGrp="1"/>
          </p:cNvSpPr>
          <p:nvPr>
            <p:ph type="title"/>
          </p:nvPr>
        </p:nvSpPr>
        <p:spPr>
          <a:xfrm>
            <a:off x="704087" y="929147"/>
            <a:ext cx="10689336" cy="79845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704088" y="1756538"/>
            <a:ext cx="5212080" cy="657225"/>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1600"/>
              <a:buNone/>
              <a:defRPr sz="1600" b="1">
                <a:latin typeface="Open Sans"/>
                <a:ea typeface="Open Sans"/>
                <a:cs typeface="Open Sans"/>
                <a:sym typeface="Open Sans"/>
              </a:defRPr>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3"/>
          <p:cNvSpPr txBox="1">
            <a:spLocks noGrp="1"/>
          </p:cNvSpPr>
          <p:nvPr>
            <p:ph type="body" idx="2"/>
          </p:nvPr>
        </p:nvSpPr>
        <p:spPr>
          <a:xfrm>
            <a:off x="704088" y="2442702"/>
            <a:ext cx="5212080" cy="351918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3"/>
          <p:cNvSpPr txBox="1">
            <a:spLocks noGrp="1"/>
          </p:cNvSpPr>
          <p:nvPr>
            <p:ph type="body" idx="3"/>
          </p:nvPr>
        </p:nvSpPr>
        <p:spPr>
          <a:xfrm>
            <a:off x="6181344" y="1756538"/>
            <a:ext cx="5212080" cy="657225"/>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1600"/>
              <a:buNone/>
              <a:defRPr sz="1600" b="1">
                <a:latin typeface="Open Sans"/>
                <a:ea typeface="Open Sans"/>
                <a:cs typeface="Open Sans"/>
                <a:sym typeface="Open Sans"/>
              </a:defRPr>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4"/>
          </p:nvPr>
        </p:nvSpPr>
        <p:spPr>
          <a:xfrm>
            <a:off x="6181344" y="2442702"/>
            <a:ext cx="5212080" cy="351918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3"/>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4"/>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4"/>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5"/>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704088" y="1069848"/>
            <a:ext cx="4093599" cy="13167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5183188" y="1069848"/>
            <a:ext cx="6172200" cy="4791202"/>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6"/>
          <p:cNvSpPr txBox="1">
            <a:spLocks noGrp="1"/>
          </p:cNvSpPr>
          <p:nvPr>
            <p:ph type="body" idx="2"/>
          </p:nvPr>
        </p:nvSpPr>
        <p:spPr>
          <a:xfrm>
            <a:off x="704088" y="2551176"/>
            <a:ext cx="4093599" cy="331927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6"/>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7"/>
          <p:cNvSpPr txBox="1">
            <a:spLocks noGrp="1"/>
          </p:cNvSpPr>
          <p:nvPr>
            <p:ph type="title"/>
          </p:nvPr>
        </p:nvSpPr>
        <p:spPr>
          <a:xfrm>
            <a:off x="704088" y="1066800"/>
            <a:ext cx="4103431" cy="131752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7"/>
          <p:cNvSpPr>
            <a:spLocks noGrp="1"/>
          </p:cNvSpPr>
          <p:nvPr>
            <p:ph type="pic" idx="2"/>
          </p:nvPr>
        </p:nvSpPr>
        <p:spPr>
          <a:xfrm>
            <a:off x="5183188" y="1066800"/>
            <a:ext cx="6172200" cy="4794250"/>
          </a:xfrm>
          <a:prstGeom prst="rect">
            <a:avLst/>
          </a:prstGeom>
          <a:noFill/>
          <a:ln>
            <a:noFill/>
          </a:ln>
        </p:spPr>
      </p:sp>
      <p:sp>
        <p:nvSpPr>
          <p:cNvPr id="66" name="Google Shape;66;p27"/>
          <p:cNvSpPr txBox="1">
            <a:spLocks noGrp="1"/>
          </p:cNvSpPr>
          <p:nvPr>
            <p:ph type="body" idx="1"/>
          </p:nvPr>
        </p:nvSpPr>
        <p:spPr>
          <a:xfrm>
            <a:off x="704088" y="2552700"/>
            <a:ext cx="4103431" cy="33162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7"/>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700635" y="2221992"/>
            <a:ext cx="10691265" cy="373989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1000"/>
              </a:spcBef>
              <a:spcAft>
                <a:spcPts val="0"/>
              </a:spcAft>
              <a:buClr>
                <a:schemeClr val="dk1"/>
              </a:buClr>
              <a:buSzPts val="2000"/>
              <a:buFont typeface="Arial"/>
              <a:buChar char="•"/>
              <a:defRPr sz="2000" b="0" i="0" u="none" strike="noStrike" cap="none">
                <a:solidFill>
                  <a:schemeClr val="dk1"/>
                </a:solidFill>
                <a:latin typeface="Lustria"/>
                <a:ea typeface="Lustria"/>
                <a:cs typeface="Lustria"/>
                <a:sym typeface="Lustria"/>
              </a:defRPr>
            </a:lvl1pPr>
            <a:lvl2pPr marL="914400" marR="0" lvl="1"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2pPr>
            <a:lvl3pPr marL="1371600" marR="0" lvl="2"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Lustria"/>
                <a:ea typeface="Lustria"/>
                <a:cs typeface="Lustria"/>
                <a:sym typeface="Lustria"/>
              </a:defRPr>
            </a:lvl3pPr>
            <a:lvl4pPr marL="1828800" marR="0" lvl="3" indent="-317500" algn="l" rtl="0">
              <a:lnSpc>
                <a:spcPct val="11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4pPr>
            <a:lvl5pPr marL="2286000" marR="0" lvl="4" indent="-317500" algn="l" rtl="0">
              <a:lnSpc>
                <a:spcPct val="110000"/>
              </a:lnSpc>
              <a:spcBef>
                <a:spcPts val="500"/>
              </a:spcBef>
              <a:spcAft>
                <a:spcPts val="0"/>
              </a:spcAft>
              <a:buClr>
                <a:schemeClr val="dk1"/>
              </a:buClr>
              <a:buSzPts val="1400"/>
              <a:buFont typeface="Arial"/>
              <a:buChar char="•"/>
              <a:defRPr sz="1400" b="0" i="0" u="none" strike="noStrike" cap="none">
                <a:solidFill>
                  <a:schemeClr val="dk1"/>
                </a:solidFill>
                <a:latin typeface="Lustria"/>
                <a:ea typeface="Lustria"/>
                <a:cs typeface="Lustria"/>
                <a:sym typeface="Lust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ustria"/>
                <a:ea typeface="Lustria"/>
                <a:cs typeface="Lustria"/>
                <a:sym typeface="Lustria"/>
              </a:defRPr>
            </a:lvl9pPr>
          </a:lstStyle>
          <a:p>
            <a:endParaRPr/>
          </a:p>
        </p:txBody>
      </p:sp>
      <p:sp>
        <p:nvSpPr>
          <p:cNvPr id="8" name="Google Shape;8;p18"/>
          <p:cNvSpPr txBox="1">
            <a:spLocks noGrp="1"/>
          </p:cNvSpPr>
          <p:nvPr>
            <p:ph type="dt" idx="10"/>
          </p:nvPr>
        </p:nvSpPr>
        <p:spPr>
          <a:xfrm>
            <a:off x="8369448" y="6356350"/>
            <a:ext cx="2549564"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9" name="Google Shape;9;p18"/>
          <p:cNvSpPr txBox="1">
            <a:spLocks noGrp="1"/>
          </p:cNvSpPr>
          <p:nvPr>
            <p:ph type="ftr" idx="11"/>
          </p:nvPr>
        </p:nvSpPr>
        <p:spPr>
          <a:xfrm>
            <a:off x="704088" y="6356350"/>
            <a:ext cx="453972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dk1"/>
                </a:solidFill>
                <a:latin typeface="Lustria"/>
                <a:ea typeface="Lustria"/>
                <a:cs typeface="Lustria"/>
                <a:sym typeface="Lustria"/>
              </a:defRPr>
            </a:lvl9pPr>
          </a:lstStyle>
          <a:p>
            <a:endParaRPr/>
          </a:p>
        </p:txBody>
      </p:sp>
      <p:sp>
        <p:nvSpPr>
          <p:cNvPr id="10" name="Google Shape;10;p18"/>
          <p:cNvSpPr txBox="1">
            <a:spLocks noGrp="1"/>
          </p:cNvSpPr>
          <p:nvPr>
            <p:ph type="sldNum" idx="12"/>
          </p:nvPr>
        </p:nvSpPr>
        <p:spPr>
          <a:xfrm>
            <a:off x="10919012" y="6356350"/>
            <a:ext cx="67235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chemeClr val="dk1"/>
                </a:solidFill>
                <a:latin typeface="Lustria"/>
                <a:ea typeface="Lustria"/>
                <a:cs typeface="Lustria"/>
                <a:sym typeface="Lustria"/>
              </a:defRPr>
            </a:lvl1pPr>
            <a:lvl2pPr marL="0" marR="0" lvl="1" indent="0" algn="r" rtl="0">
              <a:spcBef>
                <a:spcPts val="0"/>
              </a:spcBef>
              <a:buNone/>
              <a:defRPr sz="1800" b="0" i="0" u="none" strike="noStrike" cap="none">
                <a:solidFill>
                  <a:schemeClr val="dk1"/>
                </a:solidFill>
                <a:latin typeface="Lustria"/>
                <a:ea typeface="Lustria"/>
                <a:cs typeface="Lustria"/>
                <a:sym typeface="Lustria"/>
              </a:defRPr>
            </a:lvl2pPr>
            <a:lvl3pPr marL="0" marR="0" lvl="2" indent="0" algn="r" rtl="0">
              <a:spcBef>
                <a:spcPts val="0"/>
              </a:spcBef>
              <a:buNone/>
              <a:defRPr sz="1800" b="0" i="0" u="none" strike="noStrike" cap="none">
                <a:solidFill>
                  <a:schemeClr val="dk1"/>
                </a:solidFill>
                <a:latin typeface="Lustria"/>
                <a:ea typeface="Lustria"/>
                <a:cs typeface="Lustria"/>
                <a:sym typeface="Lustria"/>
              </a:defRPr>
            </a:lvl3pPr>
            <a:lvl4pPr marL="0" marR="0" lvl="3" indent="0" algn="r" rtl="0">
              <a:spcBef>
                <a:spcPts val="0"/>
              </a:spcBef>
              <a:buNone/>
              <a:defRPr sz="1800" b="0" i="0" u="none" strike="noStrike" cap="none">
                <a:solidFill>
                  <a:schemeClr val="dk1"/>
                </a:solidFill>
                <a:latin typeface="Lustria"/>
                <a:ea typeface="Lustria"/>
                <a:cs typeface="Lustria"/>
                <a:sym typeface="Lustria"/>
              </a:defRPr>
            </a:lvl4pPr>
            <a:lvl5pPr marL="0" marR="0" lvl="4" indent="0" algn="r" rtl="0">
              <a:spcBef>
                <a:spcPts val="0"/>
              </a:spcBef>
              <a:buNone/>
              <a:defRPr sz="1800" b="0" i="0" u="none" strike="noStrike" cap="none">
                <a:solidFill>
                  <a:schemeClr val="dk1"/>
                </a:solidFill>
                <a:latin typeface="Lustria"/>
                <a:ea typeface="Lustria"/>
                <a:cs typeface="Lustria"/>
                <a:sym typeface="Lustria"/>
              </a:defRPr>
            </a:lvl5pPr>
            <a:lvl6pPr marL="0" marR="0" lvl="5" indent="0" algn="r" rtl="0">
              <a:spcBef>
                <a:spcPts val="0"/>
              </a:spcBef>
              <a:buNone/>
              <a:defRPr sz="1800" b="0" i="0" u="none" strike="noStrike" cap="none">
                <a:solidFill>
                  <a:schemeClr val="dk1"/>
                </a:solidFill>
                <a:latin typeface="Lustria"/>
                <a:ea typeface="Lustria"/>
                <a:cs typeface="Lustria"/>
                <a:sym typeface="Lustria"/>
              </a:defRPr>
            </a:lvl6pPr>
            <a:lvl7pPr marL="0" marR="0" lvl="6" indent="0" algn="r" rtl="0">
              <a:spcBef>
                <a:spcPts val="0"/>
              </a:spcBef>
              <a:buNone/>
              <a:defRPr sz="1800" b="0" i="0" u="none" strike="noStrike" cap="none">
                <a:solidFill>
                  <a:schemeClr val="dk1"/>
                </a:solidFill>
                <a:latin typeface="Lustria"/>
                <a:ea typeface="Lustria"/>
                <a:cs typeface="Lustria"/>
                <a:sym typeface="Lustria"/>
              </a:defRPr>
            </a:lvl7pPr>
            <a:lvl8pPr marL="0" marR="0" lvl="7" indent="0" algn="r" rtl="0">
              <a:spcBef>
                <a:spcPts val="0"/>
              </a:spcBef>
              <a:buNone/>
              <a:defRPr sz="1800" b="0" i="0" u="none" strike="noStrike" cap="none">
                <a:solidFill>
                  <a:schemeClr val="dk1"/>
                </a:solidFill>
                <a:latin typeface="Lustria"/>
                <a:ea typeface="Lustria"/>
                <a:cs typeface="Lustria"/>
                <a:sym typeface="Lustria"/>
              </a:defRPr>
            </a:lvl8pPr>
            <a:lvl9pPr marL="0" marR="0" lvl="8" indent="0" algn="r" rtl="0">
              <a:spcBef>
                <a:spcPts val="0"/>
              </a:spcBef>
              <a:buNone/>
              <a:defRPr sz="1800" b="0" i="0" u="none" strike="noStrike" cap="none">
                <a:solidFill>
                  <a:schemeClr val="dk1"/>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cxnSp>
        <p:nvCxnSpPr>
          <p:cNvPr id="11" name="Google Shape;11;p18"/>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cxnSp>
        <p:nvCxnSpPr>
          <p:cNvPr id="12" name="Google Shape;12;p18"/>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87" name="Google Shape;87;p1"/>
          <p:cNvSpPr txBox="1">
            <a:spLocks noGrp="1"/>
          </p:cNvSpPr>
          <p:nvPr>
            <p:ph type="ctrTitle"/>
          </p:nvPr>
        </p:nvSpPr>
        <p:spPr>
          <a:xfrm>
            <a:off x="4419150" y="299250"/>
            <a:ext cx="7542900" cy="40455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00000"/>
              <a:buFont typeface="Open Sans"/>
              <a:buNone/>
            </a:pPr>
            <a:r>
              <a:rPr lang="en-US" sz="7000"/>
              <a:t>DINARIC LYNX REINTRODUCTION,</a:t>
            </a:r>
            <a:br>
              <a:rPr lang="en-US" sz="7000"/>
            </a:br>
            <a:r>
              <a:rPr lang="en-US" sz="7000"/>
              <a:t>REINFORCEMENT,</a:t>
            </a:r>
            <a:br>
              <a:rPr lang="en-US" sz="7000"/>
            </a:br>
            <a:r>
              <a:rPr lang="en-US" sz="7000"/>
              <a:t>MIGRATION  </a:t>
            </a:r>
            <a:endParaRPr/>
          </a:p>
        </p:txBody>
      </p:sp>
      <p:sp>
        <p:nvSpPr>
          <p:cNvPr id="88" name="Google Shape;88;p1"/>
          <p:cNvSpPr txBox="1">
            <a:spLocks noGrp="1"/>
          </p:cNvSpPr>
          <p:nvPr>
            <p:ph type="subTitle" idx="1"/>
          </p:nvPr>
        </p:nvSpPr>
        <p:spPr>
          <a:xfrm>
            <a:off x="4419151" y="4917989"/>
            <a:ext cx="7953000" cy="10950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2000"/>
              <a:buNone/>
            </a:pPr>
            <a:r>
              <a:rPr lang="en-US"/>
              <a:t>Nino Koci 4/24/2025</a:t>
            </a:r>
            <a:endParaRPr/>
          </a:p>
        </p:txBody>
      </p:sp>
      <p:cxnSp>
        <p:nvCxnSpPr>
          <p:cNvPr id="89" name="Google Shape;89;p1"/>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pic>
        <p:nvPicPr>
          <p:cNvPr id="90" name="Google Shape;90;p1"/>
          <p:cNvPicPr preferRelativeResize="0"/>
          <p:nvPr/>
        </p:nvPicPr>
        <p:blipFill>
          <a:blip r:embed="rId3">
            <a:alphaModFix/>
          </a:blip>
          <a:stretch>
            <a:fillRect/>
          </a:stretch>
        </p:blipFill>
        <p:spPr>
          <a:xfrm>
            <a:off x="0" y="0"/>
            <a:ext cx="4133850" cy="6858001"/>
          </a:xfrm>
          <a:prstGeom prst="rect">
            <a:avLst/>
          </a:prstGeom>
          <a:solidFill>
            <a:schemeClr val="lt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4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RESULTS FROM REINTRODUCTION </a:t>
            </a:r>
            <a:endParaRPr/>
          </a:p>
        </p:txBody>
      </p:sp>
      <p:pic>
        <p:nvPicPr>
          <p:cNvPr id="158" name="Google Shape;158;p9"/>
          <p:cNvPicPr preferRelativeResize="0">
            <a:picLocks noGrp="1"/>
          </p:cNvPicPr>
          <p:nvPr>
            <p:ph type="body" idx="1"/>
          </p:nvPr>
        </p:nvPicPr>
        <p:blipFill rotWithShape="1">
          <a:blip r:embed="rId3">
            <a:alphaModFix/>
          </a:blip>
          <a:srcRect r="49853"/>
          <a:stretch/>
        </p:blipFill>
        <p:spPr>
          <a:xfrm>
            <a:off x="5059247" y="1562887"/>
            <a:ext cx="2766673" cy="2198549"/>
          </a:xfrm>
          <a:prstGeom prst="rect">
            <a:avLst/>
          </a:prstGeom>
          <a:noFill/>
          <a:ln>
            <a:noFill/>
          </a:ln>
        </p:spPr>
      </p:pic>
      <p:pic>
        <p:nvPicPr>
          <p:cNvPr id="159" name="Google Shape;159;p9"/>
          <p:cNvPicPr preferRelativeResize="0"/>
          <p:nvPr/>
        </p:nvPicPr>
        <p:blipFill rotWithShape="1">
          <a:blip r:embed="rId3">
            <a:alphaModFix/>
          </a:blip>
          <a:srcRect l="50325" r="-1336"/>
          <a:stretch/>
        </p:blipFill>
        <p:spPr>
          <a:xfrm>
            <a:off x="5059248" y="3886364"/>
            <a:ext cx="2766673" cy="2198549"/>
          </a:xfrm>
          <a:prstGeom prst="rect">
            <a:avLst/>
          </a:prstGeom>
          <a:noFill/>
          <a:ln>
            <a:noFill/>
          </a:ln>
        </p:spPr>
      </p:pic>
      <p:pic>
        <p:nvPicPr>
          <p:cNvPr id="160" name="Google Shape;160;p9"/>
          <p:cNvPicPr preferRelativeResize="0"/>
          <p:nvPr/>
        </p:nvPicPr>
        <p:blipFill rotWithShape="1">
          <a:blip r:embed="rId4">
            <a:alphaModFix/>
          </a:blip>
          <a:srcRect/>
          <a:stretch/>
        </p:blipFill>
        <p:spPr>
          <a:xfrm>
            <a:off x="8033910" y="1568196"/>
            <a:ext cx="3757362" cy="2037951"/>
          </a:xfrm>
          <a:prstGeom prst="rect">
            <a:avLst/>
          </a:prstGeom>
          <a:noFill/>
          <a:ln>
            <a:noFill/>
          </a:ln>
        </p:spPr>
      </p:pic>
      <p:pic>
        <p:nvPicPr>
          <p:cNvPr id="161" name="Google Shape;161;p9"/>
          <p:cNvPicPr preferRelativeResize="0"/>
          <p:nvPr/>
        </p:nvPicPr>
        <p:blipFill rotWithShape="1">
          <a:blip r:embed="rId5">
            <a:alphaModFix/>
          </a:blip>
          <a:srcRect/>
          <a:stretch/>
        </p:blipFill>
        <p:spPr>
          <a:xfrm>
            <a:off x="8024568" y="4080417"/>
            <a:ext cx="3757362" cy="2004496"/>
          </a:xfrm>
          <a:prstGeom prst="rect">
            <a:avLst/>
          </a:prstGeom>
          <a:noFill/>
          <a:ln>
            <a:noFill/>
          </a:ln>
        </p:spPr>
      </p:pic>
      <p:sp>
        <p:nvSpPr>
          <p:cNvPr id="162" name="Google Shape;162;p9"/>
          <p:cNvSpPr txBox="1"/>
          <p:nvPr/>
        </p:nvSpPr>
        <p:spPr>
          <a:xfrm>
            <a:off x="301263" y="1856298"/>
            <a:ext cx="4559338" cy="408730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Clr>
                <a:schemeClr val="dk1"/>
              </a:buClr>
              <a:buSzPts val="2000"/>
              <a:buFont typeface="Arial"/>
              <a:buChar char="•"/>
            </a:pPr>
            <a:r>
              <a:rPr lang="en-US" sz="2000" b="0" i="0" u="none" strike="noStrike" cap="none">
                <a:solidFill>
                  <a:schemeClr val="dk1"/>
                </a:solidFill>
                <a:latin typeface="Lustria"/>
                <a:ea typeface="Lustria"/>
                <a:cs typeface="Lustria"/>
                <a:sym typeface="Lustria"/>
              </a:rPr>
              <a:t>In both the Ne graph, we see that the we reach a peak at around 25 years/ticks after starting and then we experience a gradual decline. </a:t>
            </a:r>
            <a:endParaRPr/>
          </a:p>
          <a:p>
            <a:pPr marL="228600" marR="0" lvl="0" indent="-228600" algn="l" rtl="0">
              <a:lnSpc>
                <a:spcPct val="110000"/>
              </a:lnSpc>
              <a:spcBef>
                <a:spcPts val="1000"/>
              </a:spcBef>
              <a:spcAft>
                <a:spcPts val="0"/>
              </a:spcAft>
              <a:buClr>
                <a:schemeClr val="dk1"/>
              </a:buClr>
              <a:buSzPts val="2000"/>
              <a:buFont typeface="Arial"/>
              <a:buChar char="•"/>
            </a:pPr>
            <a:r>
              <a:rPr lang="en-US" sz="2000" b="0" i="0" u="none" strike="noStrike" cap="none">
                <a:solidFill>
                  <a:schemeClr val="dk1"/>
                </a:solidFill>
                <a:latin typeface="Lustria"/>
                <a:ea typeface="Lustria"/>
                <a:cs typeface="Lustria"/>
                <a:sym typeface="Lustria"/>
              </a:rPr>
              <a:t>However, we see that inbreeding only begins to ramp up in the SLiM simulation around 30 years after beginning the simulation, but still reaches values as in the article’s results.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700635" y="914400"/>
            <a:ext cx="10691265" cy="599303"/>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RESULTS FROM REINTRODUCTION(CONT.)</a:t>
            </a:r>
            <a:endParaRPr/>
          </a:p>
        </p:txBody>
      </p:sp>
      <p:pic>
        <p:nvPicPr>
          <p:cNvPr id="168" name="Google Shape;168;p10"/>
          <p:cNvPicPr preferRelativeResize="0"/>
          <p:nvPr/>
        </p:nvPicPr>
        <p:blipFill rotWithShape="1">
          <a:blip r:embed="rId3">
            <a:alphaModFix/>
          </a:blip>
          <a:srcRect/>
          <a:stretch/>
        </p:blipFill>
        <p:spPr>
          <a:xfrm>
            <a:off x="8033909" y="1568196"/>
            <a:ext cx="3856827" cy="2156860"/>
          </a:xfrm>
          <a:prstGeom prst="rect">
            <a:avLst/>
          </a:prstGeom>
          <a:noFill/>
          <a:ln>
            <a:noFill/>
          </a:ln>
        </p:spPr>
      </p:pic>
      <p:pic>
        <p:nvPicPr>
          <p:cNvPr id="169" name="Google Shape;169;p10"/>
          <p:cNvPicPr preferRelativeResize="0"/>
          <p:nvPr/>
        </p:nvPicPr>
        <p:blipFill rotWithShape="1">
          <a:blip r:embed="rId4">
            <a:alphaModFix/>
          </a:blip>
          <a:srcRect/>
          <a:stretch/>
        </p:blipFill>
        <p:spPr>
          <a:xfrm>
            <a:off x="8024568" y="4009869"/>
            <a:ext cx="3866168" cy="2091128"/>
          </a:xfrm>
          <a:prstGeom prst="rect">
            <a:avLst/>
          </a:prstGeom>
          <a:noFill/>
          <a:ln>
            <a:noFill/>
          </a:ln>
        </p:spPr>
      </p:pic>
      <p:sp>
        <p:nvSpPr>
          <p:cNvPr id="170" name="Google Shape;170;p10"/>
          <p:cNvSpPr txBox="1"/>
          <p:nvPr/>
        </p:nvSpPr>
        <p:spPr>
          <a:xfrm>
            <a:off x="301263" y="1856298"/>
            <a:ext cx="4559338" cy="4087301"/>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10000"/>
              </a:lnSpc>
              <a:spcBef>
                <a:spcPts val="0"/>
              </a:spcBef>
              <a:spcAft>
                <a:spcPts val="0"/>
              </a:spcAft>
              <a:buClr>
                <a:schemeClr val="dk1"/>
              </a:buClr>
              <a:buSzPts val="2000"/>
              <a:buFont typeface="Arial"/>
              <a:buChar char="•"/>
            </a:pPr>
            <a:r>
              <a:rPr lang="en-US" sz="2000" b="0" i="0" u="none" strike="noStrike" cap="none">
                <a:solidFill>
                  <a:schemeClr val="dk1"/>
                </a:solidFill>
                <a:latin typeface="Lustria"/>
                <a:ea typeface="Lustria"/>
                <a:cs typeface="Lustria"/>
                <a:sym typeface="Lustria"/>
              </a:rPr>
              <a:t>By comparing the results of Figure 4a and 4c with the rest of the reintroduction results, we notice that our results after 50 years/ticks have similar values. </a:t>
            </a:r>
            <a:endParaRPr/>
          </a:p>
          <a:p>
            <a:pPr marL="228600" marR="0" lvl="0" indent="-228600" algn="l" rtl="0">
              <a:lnSpc>
                <a:spcPct val="110000"/>
              </a:lnSpc>
              <a:spcBef>
                <a:spcPts val="1000"/>
              </a:spcBef>
              <a:spcAft>
                <a:spcPts val="0"/>
              </a:spcAft>
              <a:buClr>
                <a:schemeClr val="dk1"/>
              </a:buClr>
              <a:buSzPts val="2000"/>
              <a:buFont typeface="Arial"/>
              <a:buChar char="•"/>
            </a:pPr>
            <a:r>
              <a:rPr lang="en-US" sz="2000" b="0" i="0" u="none" strike="noStrike" cap="none">
                <a:solidFill>
                  <a:schemeClr val="dk1"/>
                </a:solidFill>
                <a:latin typeface="Lustria"/>
                <a:ea typeface="Lustria"/>
                <a:cs typeface="Lustria"/>
                <a:sym typeface="Lustria"/>
              </a:rPr>
              <a:t>However, there appears to be a significant difference post 70 ticks in SLiM, in that we notice the inbreeding reduces and the effective population rises. This could be an error from the simulation or a purge killing the inbred members of the population. </a:t>
            </a:r>
            <a:endParaRPr/>
          </a:p>
        </p:txBody>
      </p:sp>
      <p:pic>
        <p:nvPicPr>
          <p:cNvPr id="171" name="Google Shape;171;p10"/>
          <p:cNvPicPr preferRelativeResize="0"/>
          <p:nvPr/>
        </p:nvPicPr>
        <p:blipFill rotWithShape="1">
          <a:blip r:embed="rId5">
            <a:alphaModFix/>
          </a:blip>
          <a:srcRect/>
          <a:stretch/>
        </p:blipFill>
        <p:spPr>
          <a:xfrm>
            <a:off x="5044190" y="1753849"/>
            <a:ext cx="2743200" cy="1758557"/>
          </a:xfrm>
          <a:prstGeom prst="rect">
            <a:avLst/>
          </a:prstGeom>
          <a:noFill/>
          <a:ln>
            <a:noFill/>
          </a:ln>
        </p:spPr>
      </p:pic>
      <p:pic>
        <p:nvPicPr>
          <p:cNvPr id="172" name="Google Shape;172;p10"/>
          <p:cNvPicPr preferRelativeResize="0"/>
          <p:nvPr/>
        </p:nvPicPr>
        <p:blipFill rotWithShape="1">
          <a:blip r:embed="rId6">
            <a:alphaModFix/>
          </a:blip>
          <a:srcRect/>
          <a:stretch/>
        </p:blipFill>
        <p:spPr>
          <a:xfrm>
            <a:off x="5044190" y="4127050"/>
            <a:ext cx="2743200" cy="1816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78" name="Google Shape;178;p11"/>
          <p:cNvSpPr txBox="1">
            <a:spLocks noGrp="1"/>
          </p:cNvSpPr>
          <p:nvPr>
            <p:ph type="title"/>
          </p:nvPr>
        </p:nvSpPr>
        <p:spPr>
          <a:xfrm>
            <a:off x="700087" y="909638"/>
            <a:ext cx="5858110" cy="1025062"/>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sz="3300"/>
              <a:t>RESULTS FROM REINFORCEMENT  </a:t>
            </a:r>
            <a:endParaRPr/>
          </a:p>
        </p:txBody>
      </p:sp>
      <p:cxnSp>
        <p:nvCxnSpPr>
          <p:cNvPr id="179" name="Google Shape;179;p11"/>
          <p:cNvCxnSpPr/>
          <p:nvPr/>
        </p:nvCxnSpPr>
        <p:spPr>
          <a:xfrm>
            <a:off x="800100" y="723900"/>
            <a:ext cx="10591800" cy="0"/>
          </a:xfrm>
          <a:prstGeom prst="straightConnector1">
            <a:avLst/>
          </a:prstGeom>
          <a:noFill/>
          <a:ln w="44450" cap="flat" cmpd="sng">
            <a:solidFill>
              <a:schemeClr val="dk1"/>
            </a:solidFill>
            <a:prstDash val="solid"/>
            <a:miter lim="800000"/>
            <a:headEnd type="none" w="sm" len="sm"/>
            <a:tailEnd type="none" w="sm" len="sm"/>
          </a:ln>
        </p:spPr>
      </p:cxnSp>
      <p:sp>
        <p:nvSpPr>
          <p:cNvPr id="180" name="Google Shape;180;p11"/>
          <p:cNvSpPr txBox="1">
            <a:spLocks noGrp="1"/>
          </p:cNvSpPr>
          <p:nvPr>
            <p:ph type="body" idx="1"/>
          </p:nvPr>
        </p:nvSpPr>
        <p:spPr>
          <a:xfrm>
            <a:off x="7150301" y="1809166"/>
            <a:ext cx="4559338" cy="382089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10000"/>
              </a:lnSpc>
              <a:spcBef>
                <a:spcPts val="0"/>
              </a:spcBef>
              <a:spcAft>
                <a:spcPts val="0"/>
              </a:spcAft>
              <a:buClr>
                <a:schemeClr val="dk1"/>
              </a:buClr>
              <a:buSzPct val="100000"/>
              <a:buChar char="•"/>
            </a:pPr>
            <a:r>
              <a:rPr lang="en-US"/>
              <a:t>Based on the results from the SLiM simulation and figures 4b and 4d  from Pazhenkova et al., we see that the results appear somewhat similar. With SLiM having a bit of a delay.</a:t>
            </a:r>
            <a:endParaRPr/>
          </a:p>
          <a:p>
            <a:pPr marL="228600" lvl="0" indent="-228600" algn="l" rtl="0">
              <a:lnSpc>
                <a:spcPct val="110000"/>
              </a:lnSpc>
              <a:spcBef>
                <a:spcPts val="1000"/>
              </a:spcBef>
              <a:spcAft>
                <a:spcPts val="0"/>
              </a:spcAft>
              <a:buClr>
                <a:schemeClr val="dk1"/>
              </a:buClr>
              <a:buSzPct val="100000"/>
              <a:buChar char="•"/>
            </a:pPr>
            <a:r>
              <a:rPr lang="en-US"/>
              <a:t>The only significant distinction between the two is that the population between 2040 and 2080 in the SLiM model appears to show signs of recovery before climbing back up. This could be from a potential purge or sweep occurring in the simulation. </a:t>
            </a:r>
            <a:endParaRPr/>
          </a:p>
        </p:txBody>
      </p:sp>
      <p:pic>
        <p:nvPicPr>
          <p:cNvPr id="181" name="Google Shape;181;p11"/>
          <p:cNvPicPr preferRelativeResize="0"/>
          <p:nvPr/>
        </p:nvPicPr>
        <p:blipFill rotWithShape="1">
          <a:blip r:embed="rId3">
            <a:alphaModFix/>
          </a:blip>
          <a:srcRect/>
          <a:stretch/>
        </p:blipFill>
        <p:spPr>
          <a:xfrm>
            <a:off x="737461" y="4404631"/>
            <a:ext cx="2504729" cy="1659382"/>
          </a:xfrm>
          <a:prstGeom prst="rect">
            <a:avLst/>
          </a:prstGeom>
          <a:noFill/>
          <a:ln>
            <a:noFill/>
          </a:ln>
        </p:spPr>
      </p:pic>
      <p:pic>
        <p:nvPicPr>
          <p:cNvPr id="182" name="Google Shape;182;p11"/>
          <p:cNvPicPr preferRelativeResize="0"/>
          <p:nvPr/>
        </p:nvPicPr>
        <p:blipFill rotWithShape="1">
          <a:blip r:embed="rId4">
            <a:alphaModFix/>
          </a:blip>
          <a:srcRect b="49736"/>
          <a:stretch/>
        </p:blipFill>
        <p:spPr>
          <a:xfrm>
            <a:off x="713936" y="2339974"/>
            <a:ext cx="2504729" cy="1659382"/>
          </a:xfrm>
          <a:prstGeom prst="rect">
            <a:avLst/>
          </a:prstGeom>
          <a:noFill/>
          <a:ln>
            <a:noFill/>
          </a:ln>
        </p:spPr>
      </p:pic>
      <p:cxnSp>
        <p:nvCxnSpPr>
          <p:cNvPr id="183" name="Google Shape;183;p11"/>
          <p:cNvCxnSpPr/>
          <p:nvPr/>
        </p:nvCxnSpPr>
        <p:spPr>
          <a:xfrm>
            <a:off x="800100" y="6142781"/>
            <a:ext cx="10591800" cy="0"/>
          </a:xfrm>
          <a:prstGeom prst="straightConnector1">
            <a:avLst/>
          </a:prstGeom>
          <a:noFill/>
          <a:ln w="12700" cap="flat" cmpd="sng">
            <a:solidFill>
              <a:schemeClr val="dk1"/>
            </a:solidFill>
            <a:prstDash val="solid"/>
            <a:miter lim="800000"/>
            <a:headEnd type="none" w="sm" len="sm"/>
            <a:tailEnd type="none" w="sm" len="sm"/>
          </a:ln>
        </p:spPr>
      </p:cxnSp>
      <p:pic>
        <p:nvPicPr>
          <p:cNvPr id="184" name="Google Shape;184;p11"/>
          <p:cNvPicPr preferRelativeResize="0"/>
          <p:nvPr/>
        </p:nvPicPr>
        <p:blipFill rotWithShape="1">
          <a:blip r:embed="rId5">
            <a:alphaModFix/>
          </a:blip>
          <a:srcRect/>
          <a:stretch/>
        </p:blipFill>
        <p:spPr>
          <a:xfrm>
            <a:off x="3572546" y="2127187"/>
            <a:ext cx="3095395" cy="1989033"/>
          </a:xfrm>
          <a:prstGeom prst="rect">
            <a:avLst/>
          </a:prstGeom>
          <a:noFill/>
          <a:ln>
            <a:noFill/>
          </a:ln>
        </p:spPr>
      </p:pic>
      <p:pic>
        <p:nvPicPr>
          <p:cNvPr id="185" name="Google Shape;185;p11"/>
          <p:cNvPicPr preferRelativeResize="0"/>
          <p:nvPr/>
        </p:nvPicPr>
        <p:blipFill rotWithShape="1">
          <a:blip r:embed="rId6">
            <a:alphaModFix/>
          </a:blip>
          <a:srcRect/>
          <a:stretch/>
        </p:blipFill>
        <p:spPr>
          <a:xfrm>
            <a:off x="3572546" y="4201945"/>
            <a:ext cx="3095395" cy="19138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91" name="Google Shape;191;p12"/>
          <p:cNvSpPr txBox="1">
            <a:spLocks noGrp="1"/>
          </p:cNvSpPr>
          <p:nvPr>
            <p:ph type="title"/>
          </p:nvPr>
        </p:nvSpPr>
        <p:spPr>
          <a:xfrm>
            <a:off x="700088" y="909637"/>
            <a:ext cx="5958216" cy="13167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RESULTS FROM MIGRATION </a:t>
            </a:r>
            <a:endParaRPr/>
          </a:p>
        </p:txBody>
      </p:sp>
      <p:cxnSp>
        <p:nvCxnSpPr>
          <p:cNvPr id="192" name="Google Shape;192;p12"/>
          <p:cNvCxnSpPr/>
          <p:nvPr/>
        </p:nvCxnSpPr>
        <p:spPr>
          <a:xfrm>
            <a:off x="800100" y="722376"/>
            <a:ext cx="5715000" cy="0"/>
          </a:xfrm>
          <a:prstGeom prst="straightConnector1">
            <a:avLst/>
          </a:prstGeom>
          <a:noFill/>
          <a:ln w="44450" cap="flat" cmpd="sng">
            <a:solidFill>
              <a:schemeClr val="dk1"/>
            </a:solidFill>
            <a:prstDash val="solid"/>
            <a:miter lim="800000"/>
            <a:headEnd type="none" w="sm" len="sm"/>
            <a:tailEnd type="none" w="sm" len="sm"/>
          </a:ln>
        </p:spPr>
      </p:cxnSp>
      <p:sp>
        <p:nvSpPr>
          <p:cNvPr id="193" name="Google Shape;193;p12"/>
          <p:cNvSpPr txBox="1">
            <a:spLocks noGrp="1"/>
          </p:cNvSpPr>
          <p:nvPr>
            <p:ph type="body" idx="1"/>
          </p:nvPr>
        </p:nvSpPr>
        <p:spPr>
          <a:xfrm>
            <a:off x="700088" y="2165976"/>
            <a:ext cx="5958300" cy="37131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dk1"/>
              </a:buClr>
              <a:buSzPts val="2000"/>
              <a:buChar char="•"/>
            </a:pPr>
            <a:r>
              <a:rPr lang="en-US"/>
              <a:t>In the case of migration, we see that the population does resemble our two previous runs. However, the Ne value seems to grow after tick 100, until reaching a plateau of around 60.</a:t>
            </a:r>
            <a:endParaRPr/>
          </a:p>
          <a:p>
            <a:pPr marL="228600" lvl="0" indent="-228600" algn="l" rtl="0">
              <a:lnSpc>
                <a:spcPct val="100000"/>
              </a:lnSpc>
              <a:spcBef>
                <a:spcPts val="1000"/>
              </a:spcBef>
              <a:spcAft>
                <a:spcPts val="0"/>
              </a:spcAft>
              <a:buClr>
                <a:schemeClr val="dk1"/>
              </a:buClr>
              <a:buSzPts val="2000"/>
              <a:buChar char="•"/>
            </a:pPr>
            <a:r>
              <a:rPr lang="en-US"/>
              <a:t> Similarly, the effective inbreeding climbs up only to decrease significantly when migrations occur after tick 100. </a:t>
            </a:r>
            <a:endParaRPr/>
          </a:p>
          <a:p>
            <a:pPr marL="228600" lvl="0" indent="-228600" algn="l" rtl="0">
              <a:lnSpc>
                <a:spcPct val="100000"/>
              </a:lnSpc>
              <a:spcBef>
                <a:spcPts val="1000"/>
              </a:spcBef>
              <a:spcAft>
                <a:spcPts val="0"/>
              </a:spcAft>
              <a:buClr>
                <a:schemeClr val="dk1"/>
              </a:buClr>
              <a:buSzPts val="2000"/>
              <a:buChar char="•"/>
            </a:pPr>
            <a:r>
              <a:rPr lang="en-US"/>
              <a:t>In both graphs, it is apparent that migration has offered a much more effective way of reducing inbreeding in the population as compared to reinforcement.</a:t>
            </a:r>
            <a:endParaRPr/>
          </a:p>
        </p:txBody>
      </p:sp>
      <p:pic>
        <p:nvPicPr>
          <p:cNvPr id="194" name="Google Shape;194;p12"/>
          <p:cNvPicPr preferRelativeResize="0"/>
          <p:nvPr/>
        </p:nvPicPr>
        <p:blipFill rotWithShape="1">
          <a:blip r:embed="rId3">
            <a:alphaModFix/>
          </a:blip>
          <a:srcRect/>
          <a:stretch/>
        </p:blipFill>
        <p:spPr>
          <a:xfrm>
            <a:off x="7315200" y="840586"/>
            <a:ext cx="4076700" cy="2354294"/>
          </a:xfrm>
          <a:prstGeom prst="rect">
            <a:avLst/>
          </a:prstGeom>
          <a:noFill/>
          <a:ln>
            <a:noFill/>
          </a:ln>
        </p:spPr>
      </p:pic>
      <p:cxnSp>
        <p:nvCxnSpPr>
          <p:cNvPr id="195" name="Google Shape;195;p12"/>
          <p:cNvCxnSpPr/>
          <p:nvPr/>
        </p:nvCxnSpPr>
        <p:spPr>
          <a:xfrm>
            <a:off x="800100" y="6138546"/>
            <a:ext cx="5715000" cy="0"/>
          </a:xfrm>
          <a:prstGeom prst="straightConnector1">
            <a:avLst/>
          </a:prstGeom>
          <a:noFill/>
          <a:ln w="12700" cap="flat" cmpd="sng">
            <a:solidFill>
              <a:schemeClr val="dk1"/>
            </a:solidFill>
            <a:prstDash val="solid"/>
            <a:miter lim="800000"/>
            <a:headEnd type="none" w="sm" len="sm"/>
            <a:tailEnd type="none" w="sm" len="sm"/>
          </a:ln>
        </p:spPr>
      </p:cxnSp>
      <p:pic>
        <p:nvPicPr>
          <p:cNvPr id="196" name="Google Shape;196;p12"/>
          <p:cNvPicPr preferRelativeResize="0"/>
          <p:nvPr/>
        </p:nvPicPr>
        <p:blipFill rotWithShape="1">
          <a:blip r:embed="rId4">
            <a:alphaModFix/>
          </a:blip>
          <a:srcRect/>
          <a:stretch/>
        </p:blipFill>
        <p:spPr>
          <a:xfrm>
            <a:off x="7315200" y="3800487"/>
            <a:ext cx="4076700" cy="21402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POTENTIAL IMPROVEMENTS AND EXPANSIONS </a:t>
            </a:r>
            <a:endParaRPr/>
          </a:p>
        </p:txBody>
      </p:sp>
      <p:sp>
        <p:nvSpPr>
          <p:cNvPr id="202" name="Google Shape;202;p13"/>
          <p:cNvSpPr txBox="1">
            <a:spLocks noGrp="1"/>
          </p:cNvSpPr>
          <p:nvPr>
            <p:ph type="body" idx="1"/>
          </p:nvPr>
        </p:nvSpPr>
        <p:spPr>
          <a:xfrm>
            <a:off x="700560" y="2221995"/>
            <a:ext cx="10691400" cy="4188600"/>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10000"/>
              </a:lnSpc>
              <a:spcBef>
                <a:spcPts val="0"/>
              </a:spcBef>
              <a:spcAft>
                <a:spcPts val="0"/>
              </a:spcAft>
              <a:buClr>
                <a:schemeClr val="dk1"/>
              </a:buClr>
              <a:buSzPts val="2000"/>
              <a:buFont typeface="Open Sans"/>
              <a:buAutoNum type="arabicPeriod"/>
            </a:pPr>
            <a:r>
              <a:rPr lang="en-US"/>
              <a:t>We could include a progressive population growth within the model better to capture the founder effect of the six founder lynx.</a:t>
            </a:r>
            <a:endParaRPr/>
          </a:p>
          <a:p>
            <a:pPr marL="457200" lvl="0" indent="-457200" algn="l" rtl="0">
              <a:lnSpc>
                <a:spcPct val="110000"/>
              </a:lnSpc>
              <a:spcBef>
                <a:spcPts val="1000"/>
              </a:spcBef>
              <a:spcAft>
                <a:spcPts val="0"/>
              </a:spcAft>
              <a:buClr>
                <a:schemeClr val="dk1"/>
              </a:buClr>
              <a:buSzPts val="2000"/>
              <a:buFont typeface="Open Sans"/>
              <a:buAutoNum type="arabicPeriod"/>
            </a:pPr>
            <a:r>
              <a:rPr lang="en-US"/>
              <a:t>Reproduce the study from Pazhenkova et al. using microsatellites. This will give us a better overview of the genomic component of the model, which we can incorporate into our SLiM model.  </a:t>
            </a:r>
            <a:endParaRPr/>
          </a:p>
          <a:p>
            <a:pPr marL="457200" lvl="0" indent="-457200" algn="l" rtl="0">
              <a:lnSpc>
                <a:spcPct val="110000"/>
              </a:lnSpc>
              <a:spcBef>
                <a:spcPts val="1000"/>
              </a:spcBef>
              <a:spcAft>
                <a:spcPts val="0"/>
              </a:spcAft>
              <a:buClr>
                <a:schemeClr val="dk1"/>
              </a:buClr>
              <a:buSzPts val="2000"/>
              <a:buFont typeface="Open Sans"/>
              <a:buAutoNum type="arabicPeriod"/>
            </a:pPr>
            <a:r>
              <a:rPr lang="en-US"/>
              <a:t>Identify the deleterious mutations and behaviors that cause the loss of genetic diversity within the population.</a:t>
            </a:r>
            <a:endParaRPr/>
          </a:p>
          <a:p>
            <a:pPr marL="457200" lvl="0" indent="-457200" algn="l" rtl="0">
              <a:lnSpc>
                <a:spcPct val="110000"/>
              </a:lnSpc>
              <a:spcBef>
                <a:spcPts val="1000"/>
              </a:spcBef>
              <a:spcAft>
                <a:spcPts val="0"/>
              </a:spcAft>
              <a:buClr>
                <a:schemeClr val="dk1"/>
              </a:buClr>
              <a:buSzPts val="2000"/>
              <a:buFont typeface="Open Sans"/>
              <a:buAutoNum type="arabicPeriod"/>
            </a:pPr>
            <a:r>
              <a:rPr lang="en-US"/>
              <a:t>Perform thorough parameter fitting to ensure we have more realistic parameters of the lynx population while maintaining reproducibility within different iterations of the SLiM model.</a:t>
            </a:r>
            <a:endParaRPr/>
          </a:p>
          <a:p>
            <a:pPr marL="457200" lvl="0" indent="-330200" algn="l" rtl="0">
              <a:lnSpc>
                <a:spcPct val="110000"/>
              </a:lnSpc>
              <a:spcBef>
                <a:spcPts val="1000"/>
              </a:spcBef>
              <a:spcAft>
                <a:spcPts val="0"/>
              </a:spcAft>
              <a:buClr>
                <a:schemeClr val="dk1"/>
              </a:buClr>
              <a:buSzPts val="2000"/>
              <a:buFont typeface="Open Sans"/>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a:spLocks noGrp="1"/>
          </p:cNvSpPr>
          <p:nvPr>
            <p:ph type="title"/>
          </p:nvPr>
        </p:nvSpPr>
        <p:spPr>
          <a:xfrm>
            <a:off x="3903001" y="2268525"/>
            <a:ext cx="5689800" cy="1107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Open Sans"/>
              <a:buNone/>
            </a:pPr>
            <a:r>
              <a:rPr lang="en-US"/>
              <a:t>QUESTIONS?</a:t>
            </a:r>
            <a:endParaRPr/>
          </a:p>
        </p:txBody>
      </p:sp>
      <p:sp>
        <p:nvSpPr>
          <p:cNvPr id="208" name="Google Shape;208;p14"/>
          <p:cNvSpPr txBox="1">
            <a:spLocks noGrp="1"/>
          </p:cNvSpPr>
          <p:nvPr>
            <p:ph type="body" idx="1"/>
          </p:nvPr>
        </p:nvSpPr>
        <p:spPr>
          <a:xfrm>
            <a:off x="5070909" y="4329582"/>
            <a:ext cx="2050181" cy="55042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400"/>
              <a:buNone/>
            </a:pPr>
            <a:r>
              <a:rPr lang="en-US">
                <a:solidFill>
                  <a:schemeClr val="dk1"/>
                </a:solidFill>
              </a:rPr>
              <a:t>Thank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35699962f7a_1_6"/>
          <p:cNvPicPr preferRelativeResize="0"/>
          <p:nvPr/>
        </p:nvPicPr>
        <p:blipFill>
          <a:blip r:embed="rId3">
            <a:alphaModFix/>
          </a:blip>
          <a:stretch>
            <a:fillRect/>
          </a:stretch>
        </p:blipFill>
        <p:spPr>
          <a:xfrm>
            <a:off x="429500" y="994750"/>
            <a:ext cx="3675900" cy="2987900"/>
          </a:xfrm>
          <a:prstGeom prst="rect">
            <a:avLst/>
          </a:prstGeom>
          <a:noFill/>
          <a:ln>
            <a:noFill/>
          </a:ln>
        </p:spPr>
      </p:pic>
      <p:pic>
        <p:nvPicPr>
          <p:cNvPr id="214" name="Google Shape;214;g35699962f7a_1_6"/>
          <p:cNvPicPr preferRelativeResize="0"/>
          <p:nvPr/>
        </p:nvPicPr>
        <p:blipFill>
          <a:blip r:embed="rId4">
            <a:alphaModFix/>
          </a:blip>
          <a:stretch>
            <a:fillRect/>
          </a:stretch>
        </p:blipFill>
        <p:spPr>
          <a:xfrm>
            <a:off x="4605205" y="3033650"/>
            <a:ext cx="3147144" cy="2987901"/>
          </a:xfrm>
          <a:prstGeom prst="rect">
            <a:avLst/>
          </a:prstGeom>
          <a:noFill/>
          <a:ln>
            <a:noFill/>
          </a:ln>
        </p:spPr>
      </p:pic>
      <p:pic>
        <p:nvPicPr>
          <p:cNvPr id="215" name="Google Shape;215;g35699962f7a_1_6"/>
          <p:cNvPicPr preferRelativeResize="0"/>
          <p:nvPr/>
        </p:nvPicPr>
        <p:blipFill>
          <a:blip r:embed="rId5">
            <a:alphaModFix/>
          </a:blip>
          <a:stretch>
            <a:fillRect/>
          </a:stretch>
        </p:blipFill>
        <p:spPr>
          <a:xfrm>
            <a:off x="8043699" y="1052950"/>
            <a:ext cx="3675900" cy="21072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3903001" y="2268525"/>
            <a:ext cx="5343600" cy="1107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Open Sans"/>
              <a:buNone/>
            </a:pPr>
            <a:r>
              <a:rPr lang="en-US"/>
              <a:t>EXTRA SLIDES</a:t>
            </a:r>
            <a:endParaRPr/>
          </a:p>
        </p:txBody>
      </p:sp>
      <p:sp>
        <p:nvSpPr>
          <p:cNvPr id="221" name="Google Shape;221;p15"/>
          <p:cNvSpPr txBox="1">
            <a:spLocks noGrp="1"/>
          </p:cNvSpPr>
          <p:nvPr>
            <p:ph type="body" idx="1"/>
          </p:nvPr>
        </p:nvSpPr>
        <p:spPr>
          <a:xfrm>
            <a:off x="715383" y="4589463"/>
            <a:ext cx="10632067" cy="150018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rgbClr val="888888"/>
              </a:buClr>
              <a:buSzPts val="2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FITNESS OF THE REINTRODUCTION  </a:t>
            </a:r>
            <a:endParaRPr/>
          </a:p>
        </p:txBody>
      </p:sp>
      <p:pic>
        <p:nvPicPr>
          <p:cNvPr id="227" name="Google Shape;227;p16"/>
          <p:cNvPicPr preferRelativeResize="0">
            <a:picLocks noGrp="1"/>
          </p:cNvPicPr>
          <p:nvPr>
            <p:ph type="body" idx="1"/>
          </p:nvPr>
        </p:nvPicPr>
        <p:blipFill rotWithShape="1">
          <a:blip r:embed="rId3">
            <a:alphaModFix/>
          </a:blip>
          <a:srcRect/>
          <a:stretch/>
        </p:blipFill>
        <p:spPr>
          <a:xfrm>
            <a:off x="1634535" y="2222500"/>
            <a:ext cx="8822917" cy="374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7"/>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Open Sans"/>
              <a:buNone/>
            </a:pPr>
            <a:r>
              <a:rPr lang="en-US"/>
              <a:t>FITNESS COMPARISON: REINFORCEMENT VS MIGRATION </a:t>
            </a:r>
            <a:endParaRPr/>
          </a:p>
        </p:txBody>
      </p:sp>
      <p:pic>
        <p:nvPicPr>
          <p:cNvPr id="233" name="Google Shape;233;p17"/>
          <p:cNvPicPr preferRelativeResize="0">
            <a:picLocks noGrp="1"/>
          </p:cNvPicPr>
          <p:nvPr>
            <p:ph type="body" idx="2"/>
          </p:nvPr>
        </p:nvPicPr>
        <p:blipFill rotWithShape="1">
          <a:blip r:embed="rId3">
            <a:alphaModFix/>
          </a:blip>
          <a:srcRect/>
          <a:stretch/>
        </p:blipFill>
        <p:spPr>
          <a:xfrm>
            <a:off x="6181725" y="2540833"/>
            <a:ext cx="5420662" cy="3040241"/>
          </a:xfrm>
          <a:prstGeom prst="rect">
            <a:avLst/>
          </a:prstGeom>
          <a:noFill/>
          <a:ln>
            <a:noFill/>
          </a:ln>
        </p:spPr>
      </p:pic>
      <p:pic>
        <p:nvPicPr>
          <p:cNvPr id="234" name="Google Shape;234;p17"/>
          <p:cNvPicPr preferRelativeResize="0">
            <a:picLocks noGrp="1"/>
          </p:cNvPicPr>
          <p:nvPr>
            <p:ph type="body" idx="1"/>
          </p:nvPr>
        </p:nvPicPr>
        <p:blipFill rotWithShape="1">
          <a:blip r:embed="rId4">
            <a:alphaModFix/>
          </a:blip>
          <a:srcRect/>
          <a:stretch/>
        </p:blipFill>
        <p:spPr>
          <a:xfrm>
            <a:off x="704850" y="2481272"/>
            <a:ext cx="5211763" cy="32226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96" name="Google Shape;96;p2"/>
          <p:cNvSpPr txBox="1">
            <a:spLocks noGrp="1"/>
          </p:cNvSpPr>
          <p:nvPr>
            <p:ph type="title"/>
          </p:nvPr>
        </p:nvSpPr>
        <p:spPr>
          <a:xfrm>
            <a:off x="704088" y="914401"/>
            <a:ext cx="6766560"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BACKGROUND </a:t>
            </a:r>
            <a:endParaRPr/>
          </a:p>
        </p:txBody>
      </p:sp>
      <p:cxnSp>
        <p:nvCxnSpPr>
          <p:cNvPr id="97" name="Google Shape;97;p2"/>
          <p:cNvCxnSpPr/>
          <p:nvPr/>
        </p:nvCxnSpPr>
        <p:spPr>
          <a:xfrm>
            <a:off x="800100" y="723900"/>
            <a:ext cx="6583680" cy="0"/>
          </a:xfrm>
          <a:prstGeom prst="straightConnector1">
            <a:avLst/>
          </a:prstGeom>
          <a:noFill/>
          <a:ln w="44450" cap="flat" cmpd="sng">
            <a:solidFill>
              <a:schemeClr val="dk1"/>
            </a:solidFill>
            <a:prstDash val="solid"/>
            <a:miter lim="800000"/>
            <a:headEnd type="none" w="sm" len="sm"/>
            <a:tailEnd type="none" w="sm" len="sm"/>
          </a:ln>
        </p:spPr>
      </p:cxnSp>
      <p:sp>
        <p:nvSpPr>
          <p:cNvPr id="98" name="Google Shape;98;p2"/>
          <p:cNvSpPr txBox="1">
            <a:spLocks noGrp="1"/>
          </p:cNvSpPr>
          <p:nvPr>
            <p:ph type="body" idx="1"/>
          </p:nvPr>
        </p:nvSpPr>
        <p:spPr>
          <a:xfrm>
            <a:off x="620963" y="1651454"/>
            <a:ext cx="7161300" cy="44379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dk1"/>
              </a:buClr>
              <a:buSzPts val="1800"/>
              <a:buChar char="•"/>
            </a:pPr>
            <a:r>
              <a:rPr lang="en-US" sz="1800"/>
              <a:t>The Dinaric Lynx is a fine that was once present in the Balkans, particularly in Northern Yugoslavia(modern Croatia and Slovenia)</a:t>
            </a:r>
            <a:endParaRPr/>
          </a:p>
          <a:p>
            <a:pPr marL="228600" lvl="0" indent="-228600" algn="l" rtl="0">
              <a:lnSpc>
                <a:spcPct val="100000"/>
              </a:lnSpc>
              <a:spcBef>
                <a:spcPts val="1000"/>
              </a:spcBef>
              <a:spcAft>
                <a:spcPts val="0"/>
              </a:spcAft>
              <a:buClr>
                <a:schemeClr val="dk1"/>
              </a:buClr>
              <a:buSzPts val="1800"/>
              <a:buChar char="•"/>
            </a:pPr>
            <a:r>
              <a:rPr lang="en-US" sz="1800"/>
              <a:t>The population went extinct sometime in the beginning of the 20</a:t>
            </a:r>
            <a:r>
              <a:rPr lang="en-US" sz="1800" baseline="30000"/>
              <a:t>th</a:t>
            </a:r>
            <a:r>
              <a:rPr lang="en-US" sz="1800"/>
              <a:t> century due to human activity and disturbance. </a:t>
            </a:r>
            <a:endParaRPr/>
          </a:p>
          <a:p>
            <a:pPr marL="228600" lvl="0" indent="-228600" algn="l" rtl="0">
              <a:lnSpc>
                <a:spcPct val="100000"/>
              </a:lnSpc>
              <a:spcBef>
                <a:spcPts val="1000"/>
              </a:spcBef>
              <a:spcAft>
                <a:spcPts val="0"/>
              </a:spcAft>
              <a:buClr>
                <a:schemeClr val="dk1"/>
              </a:buClr>
              <a:buSzPts val="1800"/>
              <a:buChar char="•"/>
            </a:pPr>
            <a:r>
              <a:rPr lang="en-US" sz="1800"/>
              <a:t>The population was then reintroduced in the region through a transplantation of 6 Carpathian lynx recruited from Slovakia. </a:t>
            </a:r>
            <a:endParaRPr/>
          </a:p>
          <a:p>
            <a:pPr marL="228600" lvl="0" indent="-228600" algn="l" rtl="0">
              <a:lnSpc>
                <a:spcPct val="100000"/>
              </a:lnSpc>
              <a:spcBef>
                <a:spcPts val="1000"/>
              </a:spcBef>
              <a:spcAft>
                <a:spcPts val="0"/>
              </a:spcAft>
              <a:buClr>
                <a:schemeClr val="dk1"/>
              </a:buClr>
              <a:buSzPts val="1800"/>
              <a:buChar char="•"/>
            </a:pPr>
            <a:r>
              <a:rPr lang="en-US" sz="1800"/>
              <a:t>After reintroduction, the lynx population grew rapidly and has claimed much of its former range.</a:t>
            </a:r>
            <a:endParaRPr/>
          </a:p>
          <a:p>
            <a:pPr marL="228600" lvl="0" indent="-228600" algn="l" rtl="0">
              <a:lnSpc>
                <a:spcPct val="100000"/>
              </a:lnSpc>
              <a:spcBef>
                <a:spcPts val="1000"/>
              </a:spcBef>
              <a:spcAft>
                <a:spcPts val="0"/>
              </a:spcAft>
              <a:buClr>
                <a:schemeClr val="dk1"/>
              </a:buClr>
              <a:buSzPts val="1800"/>
              <a:buChar char="•"/>
            </a:pPr>
            <a:r>
              <a:rPr lang="en-US" sz="1800"/>
              <a:t> However, the population now faces new challenges, namely, a noticeable loss of fitness stemming from high inbreeding. </a:t>
            </a:r>
            <a:endParaRPr/>
          </a:p>
          <a:p>
            <a:pPr marL="228600" lvl="0" indent="-228600" algn="l" rtl="0">
              <a:lnSpc>
                <a:spcPct val="100000"/>
              </a:lnSpc>
              <a:spcBef>
                <a:spcPts val="1000"/>
              </a:spcBef>
              <a:spcAft>
                <a:spcPts val="0"/>
              </a:spcAft>
              <a:buClr>
                <a:schemeClr val="dk1"/>
              </a:buClr>
              <a:buSzPts val="1800"/>
              <a:buChar char="•"/>
            </a:pPr>
            <a:r>
              <a:rPr lang="en-US" sz="1800"/>
              <a:t>Currently, there has been an effort to revitalize the population. Such as introducing ~12 new migrants from Slovakia and Romania to the Dinaric population between 2019 and 2023. </a:t>
            </a:r>
            <a:endParaRPr/>
          </a:p>
        </p:txBody>
      </p:sp>
      <p:cxnSp>
        <p:nvCxnSpPr>
          <p:cNvPr id="99" name="Google Shape;99;p2"/>
          <p:cNvCxnSpPr/>
          <p:nvPr/>
        </p:nvCxnSpPr>
        <p:spPr>
          <a:xfrm>
            <a:off x="800100" y="6144768"/>
            <a:ext cx="6583680" cy="0"/>
          </a:xfrm>
          <a:prstGeom prst="straightConnector1">
            <a:avLst/>
          </a:prstGeom>
          <a:noFill/>
          <a:ln w="12700" cap="flat" cmpd="sng">
            <a:solidFill>
              <a:schemeClr val="dk1"/>
            </a:solidFill>
            <a:prstDash val="solid"/>
            <a:miter lim="800000"/>
            <a:headEnd type="none" w="sm" len="sm"/>
            <a:tailEnd type="none" w="sm" len="sm"/>
          </a:ln>
        </p:spPr>
      </p:cxnSp>
      <p:pic>
        <p:nvPicPr>
          <p:cNvPr id="100" name="Google Shape;100;p2"/>
          <p:cNvPicPr preferRelativeResize="0"/>
          <p:nvPr/>
        </p:nvPicPr>
        <p:blipFill rotWithShape="1">
          <a:blip r:embed="rId3">
            <a:alphaModFix/>
          </a:blip>
          <a:srcRect t="5794" r="2" b="1"/>
          <a:stretch/>
        </p:blipFill>
        <p:spPr>
          <a:xfrm>
            <a:off x="8115300" y="10"/>
            <a:ext cx="4076700"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06" name="Google Shape;106;p3"/>
          <p:cNvSpPr txBox="1">
            <a:spLocks noGrp="1"/>
          </p:cNvSpPr>
          <p:nvPr>
            <p:ph type="title"/>
          </p:nvPr>
        </p:nvSpPr>
        <p:spPr>
          <a:xfrm>
            <a:off x="704088" y="555712"/>
            <a:ext cx="4218435" cy="23906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STUDY FROM PAZHENKOVA ET AL.</a:t>
            </a:r>
            <a:endParaRPr/>
          </a:p>
        </p:txBody>
      </p:sp>
      <p:pic>
        <p:nvPicPr>
          <p:cNvPr id="107" name="Google Shape;107;p3"/>
          <p:cNvPicPr preferRelativeResize="0"/>
          <p:nvPr/>
        </p:nvPicPr>
        <p:blipFill rotWithShape="1">
          <a:blip r:embed="rId3">
            <a:alphaModFix/>
          </a:blip>
          <a:srcRect/>
          <a:stretch/>
        </p:blipFill>
        <p:spPr>
          <a:xfrm>
            <a:off x="457200" y="2715832"/>
            <a:ext cx="4797910" cy="3418267"/>
          </a:xfrm>
          <a:prstGeom prst="rect">
            <a:avLst/>
          </a:prstGeom>
          <a:noFill/>
          <a:ln>
            <a:noFill/>
          </a:ln>
        </p:spPr>
      </p:pic>
      <p:cxnSp>
        <p:nvCxnSpPr>
          <p:cNvPr id="108" name="Google Shape;108;p3"/>
          <p:cNvCxnSpPr/>
          <p:nvPr/>
        </p:nvCxnSpPr>
        <p:spPr>
          <a:xfrm rot="10800000">
            <a:off x="5255110" y="723900"/>
            <a:ext cx="0" cy="5449484"/>
          </a:xfrm>
          <a:prstGeom prst="straightConnector1">
            <a:avLst/>
          </a:prstGeom>
          <a:noFill/>
          <a:ln w="12700" cap="flat" cmpd="sng">
            <a:solidFill>
              <a:schemeClr val="dk1"/>
            </a:solidFill>
            <a:prstDash val="solid"/>
            <a:miter lim="800000"/>
            <a:headEnd type="none" w="sm" len="sm"/>
            <a:tailEnd type="none" w="sm" len="sm"/>
          </a:ln>
        </p:spPr>
      </p:cxnSp>
      <p:sp>
        <p:nvSpPr>
          <p:cNvPr id="109" name="Google Shape;109;p3"/>
          <p:cNvSpPr txBox="1">
            <a:spLocks noGrp="1"/>
          </p:cNvSpPr>
          <p:nvPr>
            <p:ph type="body" idx="1"/>
          </p:nvPr>
        </p:nvSpPr>
        <p:spPr>
          <a:xfrm>
            <a:off x="5571744" y="723900"/>
            <a:ext cx="5916168" cy="5614416"/>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Clr>
                <a:schemeClr val="dk1"/>
              </a:buClr>
              <a:buSzPct val="100000"/>
              <a:buChar char="•"/>
            </a:pPr>
            <a:r>
              <a:rPr lang="en-US" sz="1800"/>
              <a:t>A study was recently conducted that assessed the fitness of the Dinaric Lynx based on 19 microsatellite markers in the Lynx Genome through sequencing non-invasive samples.</a:t>
            </a:r>
            <a:endParaRPr/>
          </a:p>
          <a:p>
            <a:pPr marL="228600" lvl="0" indent="-228600" algn="l" rtl="0">
              <a:lnSpc>
                <a:spcPct val="100000"/>
              </a:lnSpc>
              <a:spcBef>
                <a:spcPts val="1000"/>
              </a:spcBef>
              <a:spcAft>
                <a:spcPts val="0"/>
              </a:spcAft>
              <a:buClr>
                <a:schemeClr val="dk1"/>
              </a:buClr>
              <a:buSzPct val="100000"/>
              <a:buChar char="•"/>
            </a:pPr>
            <a:r>
              <a:rPr lang="en-US" sz="1800"/>
              <a:t>They focused on modeling the 1973 reintroduction of the species and measuring the effective population per generation and the effective inbreeding per generation </a:t>
            </a:r>
            <a:endParaRPr/>
          </a:p>
          <a:p>
            <a:pPr marL="685800" lvl="1" indent="-228600" algn="l" rtl="0">
              <a:lnSpc>
                <a:spcPct val="100000"/>
              </a:lnSpc>
              <a:spcBef>
                <a:spcPts val="500"/>
              </a:spcBef>
              <a:spcAft>
                <a:spcPts val="0"/>
              </a:spcAft>
              <a:buClr>
                <a:schemeClr val="dk1"/>
              </a:buClr>
              <a:buSzPct val="100000"/>
              <a:buChar char="•"/>
            </a:pPr>
            <a:r>
              <a:rPr lang="en-US"/>
              <a:t>They found that the Dinaric population began displaying reduced nucleotide diversity and an increase in inbreeding after a rapid increase in isolation </a:t>
            </a:r>
            <a:endParaRPr/>
          </a:p>
          <a:p>
            <a:pPr marL="228600" lvl="0" indent="-228600" algn="l" rtl="0">
              <a:lnSpc>
                <a:spcPct val="100000"/>
              </a:lnSpc>
              <a:spcBef>
                <a:spcPts val="1000"/>
              </a:spcBef>
              <a:spcAft>
                <a:spcPts val="0"/>
              </a:spcAft>
              <a:buClr>
                <a:schemeClr val="dk1"/>
              </a:buClr>
              <a:buSzPct val="100000"/>
              <a:buChar char="•"/>
            </a:pPr>
            <a:r>
              <a:rPr lang="en-US" sz="1800"/>
              <a:t>Then they attempted to model the 2019-2023 population reinforcement by introducing new individuals from Slovakia and Romania during specific time intervals to effectively understand when to teach more genetic diversity to the Dinaric population. </a:t>
            </a:r>
            <a:endParaRPr/>
          </a:p>
          <a:p>
            <a:pPr marL="685800" lvl="1" indent="-228600" algn="l" rtl="0">
              <a:lnSpc>
                <a:spcPct val="100000"/>
              </a:lnSpc>
              <a:spcBef>
                <a:spcPts val="500"/>
              </a:spcBef>
              <a:spcAft>
                <a:spcPts val="0"/>
              </a:spcAft>
              <a:buClr>
                <a:schemeClr val="dk1"/>
              </a:buClr>
              <a:buSzPct val="100000"/>
              <a:buChar char="•"/>
            </a:pPr>
            <a:r>
              <a:rPr lang="en-US"/>
              <a:t>Then, we modeled different population sizes for the new migrants and time intervals to determine how reinforcement affected population health.</a:t>
            </a:r>
            <a:endParaRPr/>
          </a:p>
          <a:p>
            <a:pPr marL="685800" lvl="1" indent="-228600" algn="l" rtl="0">
              <a:lnSpc>
                <a:spcPct val="100000"/>
              </a:lnSpc>
              <a:spcBef>
                <a:spcPts val="500"/>
              </a:spcBef>
              <a:spcAft>
                <a:spcPts val="0"/>
              </a:spcAft>
              <a:buClr>
                <a:schemeClr val="dk1"/>
              </a:buClr>
              <a:buSzPct val="100000"/>
              <a:buChar char="•"/>
            </a:pPr>
            <a:r>
              <a:rPr lang="en-US"/>
              <a:t> Reinforcement throughout specific periods would have to become consistent for this maintenance. </a:t>
            </a:r>
            <a:endParaRPr/>
          </a:p>
          <a:p>
            <a:pPr marL="228600" lvl="0" indent="-228600" algn="l" rtl="0">
              <a:lnSpc>
                <a:spcPct val="100000"/>
              </a:lnSpc>
              <a:spcBef>
                <a:spcPts val="1000"/>
              </a:spcBef>
              <a:spcAft>
                <a:spcPts val="0"/>
              </a:spcAft>
              <a:buClr>
                <a:schemeClr val="dk1"/>
              </a:buClr>
              <a:buSzPct val="100000"/>
              <a:buChar char="•"/>
            </a:pPr>
            <a:r>
              <a:rPr lang="en-US" sz="1800"/>
              <a:t> Ultimately, the team seeks the best way to maintain the population’s health.  </a:t>
            </a:r>
            <a:endParaRPr/>
          </a:p>
          <a:p>
            <a:pPr marL="228600" lvl="0" indent="-140525" algn="l" rtl="0">
              <a:lnSpc>
                <a:spcPct val="100000"/>
              </a:lnSpc>
              <a:spcBef>
                <a:spcPts val="1000"/>
              </a:spcBef>
              <a:spcAft>
                <a:spcPts val="0"/>
              </a:spcAft>
              <a:buClr>
                <a:schemeClr val="dk1"/>
              </a:buClr>
              <a:buSzPct val="100000"/>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15" name="Google Shape;115;p4"/>
          <p:cNvSpPr txBox="1">
            <a:spLocks noGrp="1"/>
          </p:cNvSpPr>
          <p:nvPr>
            <p:ph type="title"/>
          </p:nvPr>
        </p:nvSpPr>
        <p:spPr>
          <a:xfrm>
            <a:off x="704088" y="914400"/>
            <a:ext cx="6001512"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PURPOSE OF THE PROJECT </a:t>
            </a:r>
            <a:endParaRPr/>
          </a:p>
        </p:txBody>
      </p:sp>
      <p:cxnSp>
        <p:nvCxnSpPr>
          <p:cNvPr id="116" name="Google Shape;116;p4"/>
          <p:cNvCxnSpPr/>
          <p:nvPr/>
        </p:nvCxnSpPr>
        <p:spPr>
          <a:xfrm>
            <a:off x="804672" y="722376"/>
            <a:ext cx="1638300" cy="0"/>
          </a:xfrm>
          <a:prstGeom prst="straightConnector1">
            <a:avLst/>
          </a:prstGeom>
          <a:noFill/>
          <a:ln w="44450" cap="flat" cmpd="sng">
            <a:solidFill>
              <a:schemeClr val="dk1"/>
            </a:solidFill>
            <a:prstDash val="solid"/>
            <a:miter lim="800000"/>
            <a:headEnd type="none" w="sm" len="sm"/>
            <a:tailEnd type="none" w="sm" len="sm"/>
          </a:ln>
        </p:spPr>
      </p:cxnSp>
      <p:sp>
        <p:nvSpPr>
          <p:cNvPr id="117" name="Google Shape;117;p4"/>
          <p:cNvSpPr txBox="1">
            <a:spLocks noGrp="1"/>
          </p:cNvSpPr>
          <p:nvPr>
            <p:ph type="body" idx="1"/>
          </p:nvPr>
        </p:nvSpPr>
        <p:spPr>
          <a:xfrm>
            <a:off x="704088" y="1826874"/>
            <a:ext cx="6001512" cy="4336182"/>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10000"/>
              </a:lnSpc>
              <a:spcBef>
                <a:spcPts val="0"/>
              </a:spcBef>
              <a:spcAft>
                <a:spcPts val="0"/>
              </a:spcAft>
              <a:buClr>
                <a:schemeClr val="dk1"/>
              </a:buClr>
              <a:buSzPct val="100000"/>
              <a:buChar char="•"/>
            </a:pPr>
            <a:r>
              <a:rPr lang="en-US"/>
              <a:t>Based on the study by Pazhenkova et al., we will attempt to stimulate the reintroduction and reinforcement of the Dinaric Lynx. </a:t>
            </a:r>
            <a:endParaRPr/>
          </a:p>
          <a:p>
            <a:pPr marL="228600" lvl="0" indent="-228600" algn="l" rtl="0">
              <a:lnSpc>
                <a:spcPct val="110000"/>
              </a:lnSpc>
              <a:spcBef>
                <a:spcPts val="1000"/>
              </a:spcBef>
              <a:spcAft>
                <a:spcPts val="0"/>
              </a:spcAft>
              <a:buClr>
                <a:schemeClr val="dk1"/>
              </a:buClr>
              <a:buSzPct val="100000"/>
              <a:buChar char="•"/>
            </a:pPr>
            <a:r>
              <a:rPr lang="en-US"/>
              <a:t>We will use their methodology to set up the SLiM running parameters, alongside additional parameters derived from other sources such as Perez et al.</a:t>
            </a:r>
            <a:endParaRPr/>
          </a:p>
          <a:p>
            <a:pPr marL="228600" lvl="0" indent="-228600" algn="l" rtl="0">
              <a:lnSpc>
                <a:spcPct val="110000"/>
              </a:lnSpc>
              <a:spcBef>
                <a:spcPts val="1000"/>
              </a:spcBef>
              <a:spcAft>
                <a:spcPts val="0"/>
              </a:spcAft>
              <a:buClr>
                <a:schemeClr val="dk1"/>
              </a:buClr>
              <a:buSzPct val="100000"/>
              <a:buChar char="•"/>
            </a:pPr>
            <a:r>
              <a:rPr lang="en-US"/>
              <a:t>We will also explore an additional avenue of migration expansion between the different Lynx populations to challenge the reinforcement method.</a:t>
            </a:r>
            <a:endParaRPr/>
          </a:p>
          <a:p>
            <a:pPr marL="228600" lvl="0" indent="-228600" algn="l" rtl="0">
              <a:lnSpc>
                <a:spcPct val="110000"/>
              </a:lnSpc>
              <a:spcBef>
                <a:spcPts val="1000"/>
              </a:spcBef>
              <a:spcAft>
                <a:spcPts val="0"/>
              </a:spcAft>
              <a:buClr>
                <a:schemeClr val="dk1"/>
              </a:buClr>
              <a:buSzPct val="100000"/>
              <a:buChar char="•"/>
            </a:pPr>
            <a:r>
              <a:rPr lang="en-US"/>
              <a:t>We expect that the data will match Pazhenkova et al. and the migration model will yield positive results </a:t>
            </a:r>
            <a:endParaRPr/>
          </a:p>
          <a:p>
            <a:pPr marL="228600" lvl="0" indent="-111125" algn="l" rtl="0">
              <a:lnSpc>
                <a:spcPct val="110000"/>
              </a:lnSpc>
              <a:spcBef>
                <a:spcPts val="1000"/>
              </a:spcBef>
              <a:spcAft>
                <a:spcPts val="0"/>
              </a:spcAft>
              <a:buClr>
                <a:schemeClr val="dk1"/>
              </a:buClr>
              <a:buSzPct val="100000"/>
              <a:buNone/>
            </a:pPr>
            <a:endParaRPr/>
          </a:p>
        </p:txBody>
      </p:sp>
      <p:pic>
        <p:nvPicPr>
          <p:cNvPr id="118" name="Google Shape;118;p4"/>
          <p:cNvPicPr preferRelativeResize="0"/>
          <p:nvPr/>
        </p:nvPicPr>
        <p:blipFill rotWithShape="1">
          <a:blip r:embed="rId3">
            <a:alphaModFix/>
          </a:blip>
          <a:srcRect/>
          <a:stretch/>
        </p:blipFill>
        <p:spPr>
          <a:xfrm>
            <a:off x="7109669" y="1676433"/>
            <a:ext cx="4890053" cy="44866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PART 1: REINTRODUCTION</a:t>
            </a:r>
            <a:endParaRPr/>
          </a:p>
        </p:txBody>
      </p:sp>
      <p:sp>
        <p:nvSpPr>
          <p:cNvPr id="124" name="Google Shape;124;p5"/>
          <p:cNvSpPr txBox="1">
            <a:spLocks noGrp="1"/>
          </p:cNvSpPr>
          <p:nvPr>
            <p:ph type="body" idx="1"/>
          </p:nvPr>
        </p:nvSpPr>
        <p:spPr>
          <a:xfrm>
            <a:off x="700625" y="1708150"/>
            <a:ext cx="6100800" cy="4407000"/>
          </a:xfrm>
          <a:prstGeom prst="rect">
            <a:avLst/>
          </a:prstGeom>
          <a:noFill/>
          <a:ln>
            <a:noFill/>
          </a:ln>
        </p:spPr>
        <p:txBody>
          <a:bodyPr spcFirstLastPara="1" wrap="square" lIns="91425" tIns="45700" rIns="91425" bIns="45700" anchor="t" anchorCtr="0">
            <a:normAutofit fontScale="62500" lnSpcReduction="20000"/>
          </a:bodyPr>
          <a:lstStyle/>
          <a:p>
            <a:pPr marL="228600" lvl="0" indent="-190500" algn="l" rtl="0">
              <a:lnSpc>
                <a:spcPct val="110000"/>
              </a:lnSpc>
              <a:spcBef>
                <a:spcPts val="0"/>
              </a:spcBef>
              <a:spcAft>
                <a:spcPts val="0"/>
              </a:spcAft>
              <a:buClr>
                <a:schemeClr val="dk1"/>
              </a:buClr>
              <a:buSzPct val="100000"/>
              <a:buChar char="•"/>
            </a:pPr>
            <a:r>
              <a:rPr lang="en-US"/>
              <a:t>The initial run will focus on recapturing Figure 3 in Pazhenkova et al.</a:t>
            </a:r>
            <a:endParaRPr/>
          </a:p>
          <a:p>
            <a:pPr marL="228600" lvl="0" indent="-190500" algn="l" rtl="0">
              <a:lnSpc>
                <a:spcPct val="110000"/>
              </a:lnSpc>
              <a:spcBef>
                <a:spcPts val="1000"/>
              </a:spcBef>
              <a:spcAft>
                <a:spcPts val="0"/>
              </a:spcAft>
              <a:buClr>
                <a:schemeClr val="dk1"/>
              </a:buClr>
              <a:buSzPct val="100000"/>
              <a:buChar char="•"/>
            </a:pPr>
            <a:r>
              <a:rPr lang="en-US"/>
              <a:t>We will introduce two mutations</a:t>
            </a:r>
            <a:endParaRPr/>
          </a:p>
          <a:p>
            <a:pPr marL="685800" lvl="1" indent="-194309" algn="l" rtl="0">
              <a:lnSpc>
                <a:spcPct val="110000"/>
              </a:lnSpc>
              <a:spcBef>
                <a:spcPts val="500"/>
              </a:spcBef>
              <a:spcAft>
                <a:spcPts val="0"/>
              </a:spcAft>
              <a:buClr>
                <a:schemeClr val="dk1"/>
              </a:buClr>
              <a:buSzPct val="100000"/>
              <a:buChar char="•"/>
            </a:pPr>
            <a:r>
              <a:rPr lang="en-US"/>
              <a:t>One neutral, half-dominant mutation that occupies ¾ of the genome.</a:t>
            </a:r>
            <a:endParaRPr/>
          </a:p>
          <a:p>
            <a:pPr marL="685800" lvl="1" indent="-194309" algn="l" rtl="0">
              <a:lnSpc>
                <a:spcPct val="110000"/>
              </a:lnSpc>
              <a:spcBef>
                <a:spcPts val="500"/>
              </a:spcBef>
              <a:spcAft>
                <a:spcPts val="0"/>
              </a:spcAft>
              <a:buClr>
                <a:schemeClr val="dk1"/>
              </a:buClr>
              <a:buSzPct val="100000"/>
              <a:buChar char="•"/>
            </a:pPr>
            <a:r>
              <a:rPr lang="en-US"/>
              <a:t>One Gaussian mutation is mildly deleterious in homozygotes with a low standard deviation.</a:t>
            </a:r>
            <a:endParaRPr/>
          </a:p>
          <a:p>
            <a:pPr marL="228600" lvl="0" indent="-190500" algn="l" rtl="0">
              <a:lnSpc>
                <a:spcPct val="110000"/>
              </a:lnSpc>
              <a:spcBef>
                <a:spcPts val="1000"/>
              </a:spcBef>
              <a:spcAft>
                <a:spcPts val="0"/>
              </a:spcAft>
              <a:buClr>
                <a:schemeClr val="dk1"/>
              </a:buClr>
              <a:buSzPct val="100000"/>
              <a:buChar char="•"/>
            </a:pPr>
            <a:r>
              <a:rPr lang="en-US"/>
              <a:t>The mutation rate(μ)</a:t>
            </a:r>
            <a:r>
              <a:rPr lang="en-US" i="1"/>
              <a:t> </a:t>
            </a:r>
            <a:r>
              <a:rPr lang="en-US"/>
              <a:t>will be estimated via the general nucleotide diversity (π) value of the population from Perez et al. and the average census size(N) from Pazhenkova et al.</a:t>
            </a:r>
            <a:endParaRPr/>
          </a:p>
          <a:p>
            <a:pPr marL="685800" lvl="1" indent="-194309" algn="l" rtl="0">
              <a:lnSpc>
                <a:spcPct val="110000"/>
              </a:lnSpc>
              <a:spcBef>
                <a:spcPts val="500"/>
              </a:spcBef>
              <a:spcAft>
                <a:spcPts val="0"/>
              </a:spcAft>
              <a:buClr>
                <a:schemeClr val="dk1"/>
              </a:buClr>
              <a:buSzPct val="100000"/>
              <a:buChar char="•"/>
            </a:pPr>
            <a:r>
              <a:rPr lang="en-US"/>
              <a:t>We assume around 50 ticks to introduce the mutations and allow some gene flow to occur before reintroduction. </a:t>
            </a:r>
            <a:endParaRPr/>
          </a:p>
          <a:p>
            <a:pPr marL="685800" lvl="1" indent="-194309" algn="l" rtl="0">
              <a:lnSpc>
                <a:spcPct val="110000"/>
              </a:lnSpc>
              <a:spcBef>
                <a:spcPts val="500"/>
              </a:spcBef>
              <a:spcAft>
                <a:spcPts val="0"/>
              </a:spcAft>
              <a:buClr>
                <a:schemeClr val="dk1"/>
              </a:buClr>
              <a:buSzPct val="100000"/>
              <a:buChar char="•"/>
            </a:pPr>
            <a:r>
              <a:rPr lang="en-US"/>
              <a:t>The average nucleotide diversity is around 3.5e-4, and the average N is around 28.</a:t>
            </a:r>
            <a:endParaRPr/>
          </a:p>
          <a:p>
            <a:pPr marL="685800" lvl="1" indent="-194309" algn="l" rtl="0">
              <a:lnSpc>
                <a:spcPct val="110000"/>
              </a:lnSpc>
              <a:spcBef>
                <a:spcPts val="500"/>
              </a:spcBef>
              <a:spcAft>
                <a:spcPts val="0"/>
              </a:spcAft>
              <a:buClr>
                <a:schemeClr val="dk1"/>
              </a:buClr>
              <a:buSzPct val="100000"/>
              <a:buChar char="•"/>
            </a:pPr>
            <a:r>
              <a:rPr lang="en-US"/>
              <a:t>It comes around 3.1e-4, but we changed it to 4e-6 as it returned more faithful values.</a:t>
            </a:r>
            <a:endParaRPr/>
          </a:p>
          <a:p>
            <a:pPr marL="228600" lvl="0" indent="-190500" algn="l" rtl="0">
              <a:lnSpc>
                <a:spcPct val="110000"/>
              </a:lnSpc>
              <a:spcBef>
                <a:spcPts val="1000"/>
              </a:spcBef>
              <a:spcAft>
                <a:spcPts val="0"/>
              </a:spcAft>
              <a:buClr>
                <a:schemeClr val="dk1"/>
              </a:buClr>
              <a:buSzPct val="100000"/>
              <a:buChar char="•"/>
            </a:pPr>
            <a:r>
              <a:rPr lang="en-US"/>
              <a:t>We will focus on modeling the original Slovak population over a few generations</a:t>
            </a:r>
            <a:endParaRPr/>
          </a:p>
          <a:p>
            <a:pPr marL="685800" lvl="1" indent="-194309" algn="l" rtl="0">
              <a:lnSpc>
                <a:spcPct val="110000"/>
              </a:lnSpc>
              <a:spcBef>
                <a:spcPts val="500"/>
              </a:spcBef>
              <a:spcAft>
                <a:spcPts val="0"/>
              </a:spcAft>
              <a:buClr>
                <a:schemeClr val="dk1"/>
              </a:buClr>
              <a:buSzPct val="100000"/>
              <a:buChar char="•"/>
            </a:pPr>
            <a:r>
              <a:rPr lang="en-US"/>
              <a:t>We will also allow gene flow between it and the Romanian population, with migration rates based mainly on population size and distances.</a:t>
            </a:r>
            <a:endParaRPr/>
          </a:p>
          <a:p>
            <a:pPr marL="685800" lvl="1" indent="-194309" algn="l" rtl="0">
              <a:lnSpc>
                <a:spcPct val="110000"/>
              </a:lnSpc>
              <a:spcBef>
                <a:spcPts val="500"/>
              </a:spcBef>
              <a:spcAft>
                <a:spcPts val="0"/>
              </a:spcAft>
              <a:buClr>
                <a:schemeClr val="dk1"/>
              </a:buClr>
              <a:buSzPct val="100000"/>
              <a:buChar char="•"/>
            </a:pPr>
            <a:r>
              <a:rPr lang="en-US"/>
              <a:t>Both population sizes will use an estimated N.</a:t>
            </a:r>
            <a:endParaRPr/>
          </a:p>
          <a:p>
            <a:pPr marL="1143000" lvl="2" indent="-134619" algn="l" rtl="0">
              <a:lnSpc>
                <a:spcPct val="110000"/>
              </a:lnSpc>
              <a:spcBef>
                <a:spcPts val="500"/>
              </a:spcBef>
              <a:spcAft>
                <a:spcPts val="0"/>
              </a:spcAft>
              <a:buClr>
                <a:schemeClr val="dk1"/>
              </a:buClr>
              <a:buSzPct val="100000"/>
              <a:buNone/>
            </a:pPr>
            <a:endParaRPr i="1"/>
          </a:p>
        </p:txBody>
      </p:sp>
      <p:pic>
        <p:nvPicPr>
          <p:cNvPr id="125" name="Google Shape;125;p5" title="Screenshot 2025-04-24 at 2.05.17 PM.png"/>
          <p:cNvPicPr preferRelativeResize="0"/>
          <p:nvPr/>
        </p:nvPicPr>
        <p:blipFill>
          <a:blip r:embed="rId3">
            <a:alphaModFix/>
          </a:blip>
          <a:stretch>
            <a:fillRect/>
          </a:stretch>
        </p:blipFill>
        <p:spPr>
          <a:xfrm>
            <a:off x="6953825" y="1611200"/>
            <a:ext cx="5085774" cy="4253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PART 1: REINTRODUCTION(CONT.)</a:t>
            </a:r>
            <a:endParaRPr/>
          </a:p>
        </p:txBody>
      </p:sp>
      <p:sp>
        <p:nvSpPr>
          <p:cNvPr id="131" name="Google Shape;131;p6"/>
          <p:cNvSpPr txBox="1">
            <a:spLocks noGrp="1"/>
          </p:cNvSpPr>
          <p:nvPr>
            <p:ph type="body" idx="1"/>
          </p:nvPr>
        </p:nvSpPr>
        <p:spPr>
          <a:xfrm>
            <a:off x="700625" y="1587850"/>
            <a:ext cx="6102000" cy="4865400"/>
          </a:xfrm>
          <a:prstGeom prst="rect">
            <a:avLst/>
          </a:prstGeom>
          <a:noFill/>
          <a:ln>
            <a:noFill/>
          </a:ln>
        </p:spPr>
        <p:txBody>
          <a:bodyPr spcFirstLastPara="1" wrap="square" lIns="91425" tIns="45700" rIns="91425" bIns="45700" anchor="t" anchorCtr="0">
            <a:normAutofit fontScale="62500" lnSpcReduction="20000"/>
          </a:bodyPr>
          <a:lstStyle/>
          <a:p>
            <a:pPr marL="228600" lvl="0" indent="-200025" algn="l" rtl="0">
              <a:lnSpc>
                <a:spcPct val="110000"/>
              </a:lnSpc>
              <a:spcBef>
                <a:spcPts val="0"/>
              </a:spcBef>
              <a:spcAft>
                <a:spcPts val="0"/>
              </a:spcAft>
              <a:buClr>
                <a:schemeClr val="dk1"/>
              </a:buClr>
              <a:buSzPct val="100000"/>
              <a:buChar char="•"/>
            </a:pPr>
            <a:r>
              <a:rPr lang="en-US"/>
              <a:t>Then we add a bottleneck-like event to stimulate the reintroduction</a:t>
            </a:r>
            <a:endParaRPr/>
          </a:p>
          <a:p>
            <a:pPr marL="685800" lvl="1" indent="-202882" algn="l" rtl="0">
              <a:lnSpc>
                <a:spcPct val="110000"/>
              </a:lnSpc>
              <a:spcBef>
                <a:spcPts val="500"/>
              </a:spcBef>
              <a:spcAft>
                <a:spcPts val="0"/>
              </a:spcAft>
              <a:buClr>
                <a:schemeClr val="dk1"/>
              </a:buClr>
              <a:buSzPct val="100000"/>
              <a:buChar char="•"/>
            </a:pPr>
            <a:r>
              <a:rPr lang="en-US"/>
              <a:t>The bottleneck will jump to the population recovering and reaching its census size.</a:t>
            </a:r>
            <a:endParaRPr/>
          </a:p>
          <a:p>
            <a:pPr marL="228600" lvl="0" indent="-200025" algn="l" rtl="0">
              <a:lnSpc>
                <a:spcPct val="110000"/>
              </a:lnSpc>
              <a:spcBef>
                <a:spcPts val="1000"/>
              </a:spcBef>
              <a:spcAft>
                <a:spcPts val="0"/>
              </a:spcAft>
              <a:buClr>
                <a:schemeClr val="dk1"/>
              </a:buClr>
              <a:buSzPct val="100000"/>
              <a:buChar char="•"/>
            </a:pPr>
            <a:r>
              <a:rPr lang="en-US"/>
              <a:t>We will measure the effective population(Ne) and the effective inbreeding(Fe) of the reintroduced population </a:t>
            </a:r>
            <a:endParaRPr/>
          </a:p>
          <a:p>
            <a:pPr marL="685800" lvl="1" indent="-202882" algn="l" rtl="0">
              <a:lnSpc>
                <a:spcPct val="110000"/>
              </a:lnSpc>
              <a:spcBef>
                <a:spcPts val="500"/>
              </a:spcBef>
              <a:spcAft>
                <a:spcPts val="0"/>
              </a:spcAft>
              <a:buClr>
                <a:schemeClr val="dk1"/>
              </a:buClr>
              <a:buSzPct val="100000"/>
              <a:buChar char="•"/>
            </a:pPr>
            <a:r>
              <a:rPr lang="en-US"/>
              <a:t>Ne will be calculated as π/4*μ:</a:t>
            </a:r>
            <a:endParaRPr/>
          </a:p>
          <a:p>
            <a:pPr marL="1143000" lvl="2" indent="-205739" algn="l" rtl="0">
              <a:lnSpc>
                <a:spcPct val="110000"/>
              </a:lnSpc>
              <a:spcBef>
                <a:spcPts val="500"/>
              </a:spcBef>
              <a:spcAft>
                <a:spcPts val="0"/>
              </a:spcAft>
              <a:buClr>
                <a:schemeClr val="dk1"/>
              </a:buClr>
              <a:buSzPct val="100000"/>
              <a:buChar char="•"/>
            </a:pPr>
            <a:r>
              <a:rPr lang="en-US"/>
              <a:t>π will be calculated via the built-in function </a:t>
            </a:r>
            <a:r>
              <a:rPr lang="en-US" i="1"/>
              <a:t>calcPi(p.haplosomes)</a:t>
            </a:r>
            <a:endParaRPr/>
          </a:p>
          <a:p>
            <a:pPr marL="685800" lvl="1" indent="-202882" algn="l" rtl="0">
              <a:lnSpc>
                <a:spcPct val="110000"/>
              </a:lnSpc>
              <a:spcBef>
                <a:spcPts val="500"/>
              </a:spcBef>
              <a:spcAft>
                <a:spcPts val="0"/>
              </a:spcAft>
              <a:buClr>
                <a:schemeClr val="dk1"/>
              </a:buClr>
              <a:buSzPct val="100000"/>
              <a:buChar char="•"/>
            </a:pPr>
            <a:r>
              <a:rPr lang="en-US"/>
              <a:t>Fe will be calculated via the equation 1- Ht/Ho:</a:t>
            </a:r>
            <a:endParaRPr/>
          </a:p>
          <a:p>
            <a:pPr marL="1143000" lvl="2" indent="-205739" algn="l" rtl="0">
              <a:lnSpc>
                <a:spcPct val="110000"/>
              </a:lnSpc>
              <a:spcBef>
                <a:spcPts val="500"/>
              </a:spcBef>
              <a:spcAft>
                <a:spcPts val="0"/>
              </a:spcAft>
              <a:buClr>
                <a:schemeClr val="dk1"/>
              </a:buClr>
              <a:buSzPct val="100000"/>
              <a:buChar char="•"/>
            </a:pPr>
            <a:r>
              <a:rPr lang="en-US"/>
              <a:t>Ht, or the current heterozygosity, will be calculated via the function </a:t>
            </a:r>
            <a:r>
              <a:rPr lang="en-US" i="1"/>
              <a:t>calcHeterozygosity(p.haplosomes).</a:t>
            </a:r>
            <a:endParaRPr/>
          </a:p>
          <a:p>
            <a:pPr marL="1143000" lvl="2" indent="-205739" algn="l" rtl="0">
              <a:lnSpc>
                <a:spcPct val="110000"/>
              </a:lnSpc>
              <a:spcBef>
                <a:spcPts val="500"/>
              </a:spcBef>
              <a:spcAft>
                <a:spcPts val="0"/>
              </a:spcAft>
              <a:buClr>
                <a:schemeClr val="dk1"/>
              </a:buClr>
              <a:buSzPct val="100000"/>
              <a:buChar char="•"/>
            </a:pPr>
            <a:r>
              <a:rPr lang="en-US"/>
              <a:t>Ho is the original heterozygosity of the population, and we will use the population’s general π value(3.5e-4). As we assume in this case that heterozygosity ≈ π.</a:t>
            </a:r>
            <a:endParaRPr/>
          </a:p>
          <a:p>
            <a:pPr marL="228600" lvl="0" indent="-200025" algn="l" rtl="0">
              <a:lnSpc>
                <a:spcPct val="110000"/>
              </a:lnSpc>
              <a:spcBef>
                <a:spcPts val="1000"/>
              </a:spcBef>
              <a:spcAft>
                <a:spcPts val="0"/>
              </a:spcAft>
              <a:buClr>
                <a:schemeClr val="dk1"/>
              </a:buClr>
              <a:buSzPct val="100000"/>
              <a:buChar char="•"/>
            </a:pPr>
            <a:r>
              <a:rPr lang="en-US"/>
              <a:t>The ticks for this simulation will be based on time in years, as in Pazhenkova et al.</a:t>
            </a:r>
            <a:endParaRPr/>
          </a:p>
          <a:p>
            <a:pPr marL="685800" lvl="1" indent="-202882" algn="l" rtl="0">
              <a:lnSpc>
                <a:spcPct val="110000"/>
              </a:lnSpc>
              <a:spcBef>
                <a:spcPts val="500"/>
              </a:spcBef>
              <a:spcAft>
                <a:spcPts val="0"/>
              </a:spcAft>
              <a:buClr>
                <a:schemeClr val="dk1"/>
              </a:buClr>
              <a:buSzPct val="100000"/>
              <a:buChar char="•"/>
            </a:pPr>
            <a:r>
              <a:rPr lang="en-US"/>
              <a:t>So one tick, one year.</a:t>
            </a:r>
            <a:endParaRPr/>
          </a:p>
          <a:p>
            <a:pPr marL="685800" lvl="1" indent="-202882" algn="l" rtl="0">
              <a:lnSpc>
                <a:spcPct val="110000"/>
              </a:lnSpc>
              <a:spcBef>
                <a:spcPts val="500"/>
              </a:spcBef>
              <a:spcAft>
                <a:spcPts val="0"/>
              </a:spcAft>
              <a:buClr>
                <a:schemeClr val="dk1"/>
              </a:buClr>
              <a:buSzPct val="100000"/>
              <a:buChar char="•"/>
            </a:pPr>
            <a:r>
              <a:rPr lang="en-US"/>
              <a:t>So we will stimulate the original population for 50 years, perform the bottleneck, and then run the initial reintroduction for 50 years.</a:t>
            </a:r>
            <a:endParaRPr/>
          </a:p>
          <a:p>
            <a:pPr marL="685800" lvl="1" indent="-202882" algn="l" rtl="0">
              <a:lnSpc>
                <a:spcPct val="110000"/>
              </a:lnSpc>
              <a:spcBef>
                <a:spcPts val="500"/>
              </a:spcBef>
              <a:spcAft>
                <a:spcPts val="0"/>
              </a:spcAft>
              <a:buClr>
                <a:schemeClr val="dk1"/>
              </a:buClr>
              <a:buSzPct val="100000"/>
              <a:buChar char="•"/>
            </a:pPr>
            <a:r>
              <a:rPr lang="en-US"/>
              <a:t>50 years roughly corresponds to a time frame from 1970 to 2020.</a:t>
            </a:r>
            <a:endParaRPr/>
          </a:p>
          <a:p>
            <a:pPr marL="685800" lvl="1" indent="-202882" algn="l" rtl="0">
              <a:lnSpc>
                <a:spcPct val="110000"/>
              </a:lnSpc>
              <a:spcBef>
                <a:spcPts val="500"/>
              </a:spcBef>
              <a:spcAft>
                <a:spcPts val="0"/>
              </a:spcAft>
              <a:buClr>
                <a:schemeClr val="dk1"/>
              </a:buClr>
              <a:buSzPct val="100000"/>
              <a:buChar char="•"/>
            </a:pPr>
            <a:r>
              <a:rPr lang="en-US"/>
              <a:t>However, we will run the simulation for an additional 50 ticks so that we may also emulate the results for figures 4a and 4b in Pazhenkova et al.</a:t>
            </a:r>
            <a:endParaRPr/>
          </a:p>
          <a:p>
            <a:pPr marL="685800" lvl="1" indent="-131444" algn="l" rtl="0">
              <a:lnSpc>
                <a:spcPct val="110000"/>
              </a:lnSpc>
              <a:spcBef>
                <a:spcPts val="500"/>
              </a:spcBef>
              <a:spcAft>
                <a:spcPts val="0"/>
              </a:spcAft>
              <a:buClr>
                <a:schemeClr val="dk1"/>
              </a:buClr>
              <a:buSzPct val="100000"/>
              <a:buNone/>
            </a:pPr>
            <a:endParaRPr/>
          </a:p>
          <a:p>
            <a:pPr marL="228600" lvl="0" indent="-120650" algn="l" rtl="0">
              <a:lnSpc>
                <a:spcPct val="110000"/>
              </a:lnSpc>
              <a:spcBef>
                <a:spcPts val="1000"/>
              </a:spcBef>
              <a:spcAft>
                <a:spcPts val="0"/>
              </a:spcAft>
              <a:buClr>
                <a:schemeClr val="dk1"/>
              </a:buClr>
              <a:buSzPct val="100000"/>
              <a:buNone/>
            </a:pPr>
            <a:endParaRPr/>
          </a:p>
        </p:txBody>
      </p:sp>
      <p:pic>
        <p:nvPicPr>
          <p:cNvPr id="132" name="Google Shape;132;p6" title="Screenshot 2025-04-24 at 2.07.11 PM.png"/>
          <p:cNvPicPr preferRelativeResize="0"/>
          <p:nvPr/>
        </p:nvPicPr>
        <p:blipFill>
          <a:blip r:embed="rId3">
            <a:alphaModFix/>
          </a:blip>
          <a:stretch>
            <a:fillRect/>
          </a:stretch>
        </p:blipFill>
        <p:spPr>
          <a:xfrm>
            <a:off x="6837625" y="1831700"/>
            <a:ext cx="5250500" cy="391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PART 2: REINFORCEMENTS</a:t>
            </a:r>
            <a:endParaRPr/>
          </a:p>
        </p:txBody>
      </p:sp>
      <p:sp>
        <p:nvSpPr>
          <p:cNvPr id="138" name="Google Shape;138;p7"/>
          <p:cNvSpPr txBox="1">
            <a:spLocks noGrp="1"/>
          </p:cNvSpPr>
          <p:nvPr>
            <p:ph type="body" idx="1"/>
          </p:nvPr>
        </p:nvSpPr>
        <p:spPr>
          <a:xfrm>
            <a:off x="700625" y="1921475"/>
            <a:ext cx="5717700" cy="4040400"/>
          </a:xfrm>
          <a:prstGeom prst="rect">
            <a:avLst/>
          </a:prstGeom>
          <a:noFill/>
          <a:ln>
            <a:noFill/>
          </a:ln>
        </p:spPr>
        <p:txBody>
          <a:bodyPr spcFirstLastPara="1" wrap="square" lIns="91425" tIns="45700" rIns="91425" bIns="45700" anchor="t" anchorCtr="0">
            <a:normAutofit fontScale="85000" lnSpcReduction="20000"/>
          </a:bodyPr>
          <a:lstStyle/>
          <a:p>
            <a:pPr marL="228600" lvl="0" indent="-209550" algn="l" rtl="0">
              <a:lnSpc>
                <a:spcPct val="110000"/>
              </a:lnSpc>
              <a:spcBef>
                <a:spcPts val="0"/>
              </a:spcBef>
              <a:spcAft>
                <a:spcPts val="0"/>
              </a:spcAft>
              <a:buClr>
                <a:schemeClr val="dk1"/>
              </a:buClr>
              <a:buSzPct val="100000"/>
              <a:buChar char="•"/>
            </a:pPr>
            <a:r>
              <a:rPr lang="en-US"/>
              <a:t>In this portion of the code, we will reinforce the inbred population by reintroducing new individuals to recreate Figure 4 from Pazhenkova et al.</a:t>
            </a:r>
            <a:endParaRPr/>
          </a:p>
          <a:p>
            <a:pPr marL="228600" lvl="0" indent="-209550" algn="l" rtl="0">
              <a:lnSpc>
                <a:spcPct val="110000"/>
              </a:lnSpc>
              <a:spcBef>
                <a:spcPts val="1000"/>
              </a:spcBef>
              <a:spcAft>
                <a:spcPts val="0"/>
              </a:spcAft>
              <a:buClr>
                <a:schemeClr val="dk1"/>
              </a:buClr>
              <a:buSzPct val="100000"/>
              <a:buChar char="•"/>
            </a:pPr>
            <a:r>
              <a:rPr lang="en-US"/>
              <a:t>Then we will create a small migration event that will introduce around 15 new individuals from the Romanian and Slovak populations combined.</a:t>
            </a:r>
            <a:endParaRPr/>
          </a:p>
          <a:p>
            <a:pPr marL="685800" lvl="1" indent="-211455" algn="l" rtl="0">
              <a:lnSpc>
                <a:spcPct val="110000"/>
              </a:lnSpc>
              <a:spcBef>
                <a:spcPts val="500"/>
              </a:spcBef>
              <a:spcAft>
                <a:spcPts val="0"/>
              </a:spcAft>
              <a:buClr>
                <a:schemeClr val="dk1"/>
              </a:buClr>
              <a:buSzPct val="100000"/>
              <a:buChar char="•"/>
            </a:pPr>
            <a:r>
              <a:rPr lang="en-US"/>
              <a:t>We will keep their mutual gene flow from the last run.</a:t>
            </a:r>
            <a:endParaRPr/>
          </a:p>
          <a:p>
            <a:pPr marL="685800" lvl="1" indent="-211455" algn="l" rtl="0">
              <a:lnSpc>
                <a:spcPct val="110000"/>
              </a:lnSpc>
              <a:spcBef>
                <a:spcPts val="500"/>
              </a:spcBef>
              <a:spcAft>
                <a:spcPts val="0"/>
              </a:spcAft>
              <a:buClr>
                <a:schemeClr val="dk1"/>
              </a:buClr>
              <a:buSzPct val="100000"/>
              <a:buChar char="•"/>
            </a:pPr>
            <a:r>
              <a:rPr lang="en-US"/>
              <a:t>However, we will add a migration pattern from tick 100 to tick 105 to reintroduce the individuals, roughly emulating the time from 2019 to 2023.</a:t>
            </a:r>
            <a:endParaRPr/>
          </a:p>
          <a:p>
            <a:pPr marL="685800" lvl="1" indent="-211455" algn="l" rtl="0">
              <a:lnSpc>
                <a:spcPct val="110000"/>
              </a:lnSpc>
              <a:spcBef>
                <a:spcPts val="500"/>
              </a:spcBef>
              <a:spcAft>
                <a:spcPts val="0"/>
              </a:spcAft>
              <a:buClr>
                <a:schemeClr val="dk1"/>
              </a:buClr>
              <a:buSzPct val="100000"/>
              <a:buChar char="•"/>
            </a:pPr>
            <a:r>
              <a:rPr lang="en-US"/>
              <a:t>We set the migration patterns to zero after a tick of 105.</a:t>
            </a:r>
            <a:endParaRPr/>
          </a:p>
          <a:p>
            <a:pPr marL="228600" lvl="0" indent="-209550" algn="l" rtl="0">
              <a:lnSpc>
                <a:spcPct val="110000"/>
              </a:lnSpc>
              <a:spcBef>
                <a:spcPts val="1000"/>
              </a:spcBef>
              <a:spcAft>
                <a:spcPts val="0"/>
              </a:spcAft>
              <a:buClr>
                <a:schemeClr val="dk1"/>
              </a:buClr>
              <a:buSzPct val="100000"/>
              <a:buChar char="•"/>
            </a:pPr>
            <a:r>
              <a:rPr lang="en-US"/>
              <a:t>The simulation will then run for an additional 60 ticks to simulate the time from 1970 to 2080.</a:t>
            </a:r>
            <a:endParaRPr/>
          </a:p>
        </p:txBody>
      </p:sp>
      <p:pic>
        <p:nvPicPr>
          <p:cNvPr id="139" name="Google Shape;139;p7" title="Screenshot 2025-04-24 at 1.43.28 PM.png"/>
          <p:cNvPicPr preferRelativeResize="0"/>
          <p:nvPr/>
        </p:nvPicPr>
        <p:blipFill>
          <a:blip r:embed="rId3">
            <a:alphaModFix/>
          </a:blip>
          <a:stretch>
            <a:fillRect/>
          </a:stretch>
        </p:blipFill>
        <p:spPr>
          <a:xfrm>
            <a:off x="6418325" y="2648950"/>
            <a:ext cx="5679398" cy="1923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a:off x="700635" y="914400"/>
            <a:ext cx="10691265" cy="130759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PART 3: MIGRATION </a:t>
            </a:r>
            <a:endParaRPr/>
          </a:p>
        </p:txBody>
      </p:sp>
      <p:sp>
        <p:nvSpPr>
          <p:cNvPr id="145" name="Google Shape;145;p8"/>
          <p:cNvSpPr txBox="1">
            <a:spLocks noGrp="1"/>
          </p:cNvSpPr>
          <p:nvPr>
            <p:ph type="body" idx="1"/>
          </p:nvPr>
        </p:nvSpPr>
        <p:spPr>
          <a:xfrm>
            <a:off x="700635" y="1600199"/>
            <a:ext cx="6330300" cy="4578300"/>
          </a:xfrm>
          <a:prstGeom prst="rect">
            <a:avLst/>
          </a:prstGeom>
          <a:noFill/>
          <a:ln>
            <a:noFill/>
          </a:ln>
        </p:spPr>
        <p:txBody>
          <a:bodyPr spcFirstLastPara="1" wrap="square" lIns="91425" tIns="45700" rIns="91425" bIns="45700" anchor="t" anchorCtr="0">
            <a:normAutofit/>
          </a:bodyPr>
          <a:lstStyle/>
          <a:p>
            <a:pPr marL="228600" lvl="0" indent="-222250" algn="l" rtl="0">
              <a:lnSpc>
                <a:spcPct val="90000"/>
              </a:lnSpc>
              <a:spcBef>
                <a:spcPts val="0"/>
              </a:spcBef>
              <a:spcAft>
                <a:spcPts val="0"/>
              </a:spcAft>
              <a:buClr>
                <a:schemeClr val="dk1"/>
              </a:buClr>
              <a:buSzPts val="1600"/>
              <a:buChar char="•"/>
            </a:pPr>
            <a:r>
              <a:rPr lang="en-US" sz="1600"/>
              <a:t>Unlike in Part 2, we will focus on a broader genetic rescue project.</a:t>
            </a:r>
            <a:endParaRPr sz="1600"/>
          </a:p>
          <a:p>
            <a:pPr marL="228600" lvl="0" indent="-222250" algn="l" rtl="0">
              <a:lnSpc>
                <a:spcPct val="90000"/>
              </a:lnSpc>
              <a:spcBef>
                <a:spcPts val="1000"/>
              </a:spcBef>
              <a:spcAft>
                <a:spcPts val="0"/>
              </a:spcAft>
              <a:buClr>
                <a:schemeClr val="dk1"/>
              </a:buClr>
              <a:buSzPts val="1600"/>
              <a:buChar char="•"/>
            </a:pPr>
            <a:r>
              <a:rPr lang="en-US" sz="1600"/>
              <a:t>Assuming reinforcement is unsuccessful, perhaps a better way is to reconnect lynx populations across the Balkan peninsula. </a:t>
            </a:r>
            <a:endParaRPr sz="1600"/>
          </a:p>
          <a:p>
            <a:pPr marL="228600" lvl="0" indent="-222250" algn="l" rtl="0">
              <a:lnSpc>
                <a:spcPct val="90000"/>
              </a:lnSpc>
              <a:spcBef>
                <a:spcPts val="1000"/>
              </a:spcBef>
              <a:spcAft>
                <a:spcPts val="0"/>
              </a:spcAft>
              <a:buClr>
                <a:schemeClr val="dk1"/>
              </a:buClr>
              <a:buSzPts val="1600"/>
              <a:buChar char="•"/>
            </a:pPr>
            <a:r>
              <a:rPr lang="en-US" sz="1600"/>
              <a:t>This means getting the population from the Dinaric mountains in Croatia and Slovenia to migrate and exchange genes with their neighbors in Albania, Kosovo, Macedonia, and Serbia.</a:t>
            </a:r>
            <a:endParaRPr sz="1600"/>
          </a:p>
          <a:p>
            <a:pPr marL="228600" lvl="0" indent="-222250" algn="l" rtl="0">
              <a:lnSpc>
                <a:spcPct val="90000"/>
              </a:lnSpc>
              <a:spcBef>
                <a:spcPts val="1000"/>
              </a:spcBef>
              <a:spcAft>
                <a:spcPts val="0"/>
              </a:spcAft>
              <a:buClr>
                <a:schemeClr val="dk1"/>
              </a:buClr>
              <a:buSzPts val="1600"/>
              <a:buChar char="•"/>
            </a:pPr>
            <a:r>
              <a:rPr lang="en-US" sz="1600"/>
              <a:t>In addition, we can allow the Romanian and Slovak populations in this gene flow by using the Serbian population as a proxy</a:t>
            </a:r>
            <a:endParaRPr sz="1600"/>
          </a:p>
          <a:p>
            <a:pPr marL="228600" lvl="0" indent="-222250" algn="l" rtl="0">
              <a:lnSpc>
                <a:spcPct val="90000"/>
              </a:lnSpc>
              <a:spcBef>
                <a:spcPts val="1000"/>
              </a:spcBef>
              <a:spcAft>
                <a:spcPts val="0"/>
              </a:spcAft>
              <a:buClr>
                <a:schemeClr val="dk1"/>
              </a:buClr>
              <a:buSzPts val="1600"/>
              <a:buChar char="•"/>
            </a:pPr>
            <a:r>
              <a:rPr lang="en-US" sz="1600"/>
              <a:t>We will set migration populations and rates based on distance and the likelihood of these populations interacting with each other.</a:t>
            </a:r>
            <a:endParaRPr sz="1600"/>
          </a:p>
          <a:p>
            <a:pPr marL="685800" lvl="1" indent="-222250" algn="l" rtl="0">
              <a:lnSpc>
                <a:spcPct val="90000"/>
              </a:lnSpc>
              <a:spcBef>
                <a:spcPts val="500"/>
              </a:spcBef>
              <a:spcAft>
                <a:spcPts val="0"/>
              </a:spcAft>
              <a:buClr>
                <a:schemeClr val="dk1"/>
              </a:buClr>
              <a:buSzPts val="1430"/>
              <a:buChar char="•"/>
            </a:pPr>
            <a:r>
              <a:rPr lang="en-US" sz="1430"/>
              <a:t>Figure 1a from Pazhenkova et al. is roughly a blueprint for the migration model.</a:t>
            </a:r>
            <a:endParaRPr sz="1430"/>
          </a:p>
          <a:p>
            <a:pPr marL="228600" lvl="0" indent="-222250" algn="l" rtl="0">
              <a:lnSpc>
                <a:spcPct val="90000"/>
              </a:lnSpc>
              <a:spcBef>
                <a:spcPts val="1000"/>
              </a:spcBef>
              <a:spcAft>
                <a:spcPts val="0"/>
              </a:spcAft>
              <a:buClr>
                <a:schemeClr val="dk1"/>
              </a:buClr>
              <a:buSzPts val="1600"/>
              <a:buChar char="•"/>
            </a:pPr>
            <a:r>
              <a:rPr lang="en-US" sz="1600"/>
              <a:t>We will run a similar time scale as in part 2 and observe the differences. </a:t>
            </a:r>
            <a:endParaRPr sz="1600"/>
          </a:p>
        </p:txBody>
      </p:sp>
      <p:pic>
        <p:nvPicPr>
          <p:cNvPr id="146" name="Google Shape;146;p8"/>
          <p:cNvPicPr preferRelativeResize="0"/>
          <p:nvPr/>
        </p:nvPicPr>
        <p:blipFill rotWithShape="1">
          <a:blip r:embed="rId3">
            <a:alphaModFix/>
          </a:blip>
          <a:srcRect/>
          <a:stretch/>
        </p:blipFill>
        <p:spPr>
          <a:xfrm>
            <a:off x="7280871" y="1686393"/>
            <a:ext cx="4403963" cy="41372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35699962f7a_4_2"/>
          <p:cNvSpPr txBox="1">
            <a:spLocks noGrp="1"/>
          </p:cNvSpPr>
          <p:nvPr>
            <p:ph type="title"/>
          </p:nvPr>
        </p:nvSpPr>
        <p:spPr>
          <a:xfrm>
            <a:off x="700635" y="914400"/>
            <a:ext cx="10691400" cy="130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Open Sans"/>
              <a:buNone/>
            </a:pPr>
            <a:r>
              <a:rPr lang="en-US"/>
              <a:t>Migration Code</a:t>
            </a:r>
            <a:endParaRPr/>
          </a:p>
        </p:txBody>
      </p:sp>
      <p:pic>
        <p:nvPicPr>
          <p:cNvPr id="152" name="Google Shape;152;g35699962f7a_4_2" title="Screenshot 2025-04-24 at 3.52.13 PM.png"/>
          <p:cNvPicPr preferRelativeResize="0"/>
          <p:nvPr/>
        </p:nvPicPr>
        <p:blipFill>
          <a:blip r:embed="rId3">
            <a:alphaModFix/>
          </a:blip>
          <a:stretch>
            <a:fillRect/>
          </a:stretch>
        </p:blipFill>
        <p:spPr>
          <a:xfrm>
            <a:off x="1729000" y="2081525"/>
            <a:ext cx="9440351" cy="3297950"/>
          </a:xfrm>
          <a:prstGeom prst="rect">
            <a:avLst/>
          </a:prstGeom>
          <a:noFill/>
          <a:ln>
            <a:noFill/>
          </a:ln>
        </p:spPr>
      </p:pic>
    </p:spTree>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1536</Words>
  <Application>Microsoft Office PowerPoint</Application>
  <PresentationFormat>Widescreen</PresentationFormat>
  <Paragraphs>87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Open Sans</vt:lpstr>
      <vt:lpstr>Lustria</vt:lpstr>
      <vt:lpstr>Arial</vt:lpstr>
      <vt:lpstr>ChronicleVTI</vt:lpstr>
      <vt:lpstr>DINARIC LYNX REINTRODUCTION, REINFORCEMENT, MIGRATION  </vt:lpstr>
      <vt:lpstr>BACKGROUND </vt:lpstr>
      <vt:lpstr>STUDY FROM PAZHENKOVA ET AL.</vt:lpstr>
      <vt:lpstr>PURPOSE OF THE PROJECT </vt:lpstr>
      <vt:lpstr>PART 1: REINTRODUCTION</vt:lpstr>
      <vt:lpstr>PART 1: REINTRODUCTION(CONT.)</vt:lpstr>
      <vt:lpstr>PART 2: REINFORCEMENTS</vt:lpstr>
      <vt:lpstr>PART 3: MIGRATION </vt:lpstr>
      <vt:lpstr>Migration Code</vt:lpstr>
      <vt:lpstr>RESULTS FROM REINTRODUCTION </vt:lpstr>
      <vt:lpstr>RESULTS FROM REINTRODUCTION(CONT.)</vt:lpstr>
      <vt:lpstr>RESULTS FROM REINFORCEMENT  </vt:lpstr>
      <vt:lpstr>RESULTS FROM MIGRATION </vt:lpstr>
      <vt:lpstr>POTENTIAL IMPROVEMENTS AND EXPANSIONS </vt:lpstr>
      <vt:lpstr>QUESTIONS?</vt:lpstr>
      <vt:lpstr>PowerPoint Presentation</vt:lpstr>
      <vt:lpstr>EXTRA SLIDES</vt:lpstr>
      <vt:lpstr>FITNESS OF THE REINTRODUCTION  </vt:lpstr>
      <vt:lpstr>FITNESS COMPARISON: REINFORCEMENT VS MIGRATION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Nino KOCI</dc:creator>
  <cp:lastModifiedBy>Nino KOCI</cp:lastModifiedBy>
  <cp:revision>1</cp:revision>
  <dcterms:created xsi:type="dcterms:W3CDTF">2025-04-21T22:42:00Z</dcterms:created>
  <dcterms:modified xsi:type="dcterms:W3CDTF">2025-04-24T19:54:01Z</dcterms:modified>
</cp:coreProperties>
</file>